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1" r:id="rId14"/>
    <p:sldId id="282"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Josefin Sans Bold" pitchFamily="2" charset="0"/>
      <p:regular r:id="rId33"/>
      <p:boldItalic r:id="rId34"/>
    </p:embeddedFont>
    <p:embeddedFont>
      <p:font typeface="Josefin Sans Regular" panose="020B0604020202020204" charset="0"/>
      <p:regular r:id="rId35"/>
    </p:embeddedFont>
    <p:embeddedFont>
      <p:font typeface="Josefin Sans Regular Bold" panose="020B0604020202020204" charset="0"/>
      <p:regular r:id="rId36"/>
    </p:embeddedFont>
    <p:embeddedFont>
      <p:font typeface="Paytone One" panose="020B0604020202020204" charset="0"/>
      <p:regular r:id="rId37"/>
    </p:embeddedFont>
    <p:embeddedFont>
      <p:font typeface="Times New Roman" panose="02020603050405020304" pitchFamily="18" charset="0"/>
      <p:regular r:id="rId38"/>
    </p:embeddedFont>
    <p:embeddedFont>
      <p:font typeface="Times New Roman Bold" panose="02020803070505020304" pitchFamily="18" charset="0"/>
      <p:regular r:id="rId39"/>
      <p:bold r:id="rId40"/>
    </p:embeddedFont>
    <p:embeddedFont>
      <p:font typeface="Times New Roman Bold Italics"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0" d="100"/>
          <a:sy n="60" d="100"/>
        </p:scale>
        <p:origin x="190" y="212"/>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0.gif"/><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909202" cy="2951122"/>
          </a:xfrm>
          <a:custGeom>
            <a:avLst/>
            <a:gdLst/>
            <a:ahLst/>
            <a:cxnLst/>
            <a:rect l="l" t="t" r="r" b="b"/>
            <a:pathLst>
              <a:path w="2909202" h="2951122">
                <a:moveTo>
                  <a:pt x="0" y="0"/>
                </a:moveTo>
                <a:lnTo>
                  <a:pt x="2909202" y="0"/>
                </a:lnTo>
                <a:lnTo>
                  <a:pt x="2909202" y="2951122"/>
                </a:lnTo>
                <a:lnTo>
                  <a:pt x="0" y="2951122"/>
                </a:lnTo>
                <a:lnTo>
                  <a:pt x="0" y="0"/>
                </a:lnTo>
                <a:close/>
              </a:path>
            </a:pathLst>
          </a:custGeom>
          <a:blipFill>
            <a:blip r:embed="rId2"/>
            <a:stretch>
              <a:fillRect/>
            </a:stretch>
          </a:blipFill>
        </p:spPr>
      </p:sp>
      <p:sp>
        <p:nvSpPr>
          <p:cNvPr id="3" name="TextBox 3"/>
          <p:cNvSpPr txBox="1"/>
          <p:nvPr/>
        </p:nvSpPr>
        <p:spPr>
          <a:xfrm>
            <a:off x="6113611" y="60082"/>
            <a:ext cx="5620742" cy="673100"/>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Times New Roman"/>
              </a:rPr>
              <a:t>BAN CƠ YẾU CHÍNH PHỦ</a:t>
            </a:r>
          </a:p>
        </p:txBody>
      </p:sp>
      <p:sp>
        <p:nvSpPr>
          <p:cNvPr id="4" name="TextBox 4"/>
          <p:cNvSpPr txBox="1"/>
          <p:nvPr/>
        </p:nvSpPr>
        <p:spPr>
          <a:xfrm>
            <a:off x="5801320" y="802461"/>
            <a:ext cx="6685359" cy="673100"/>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Times New Roman Bold"/>
              </a:rPr>
              <a:t>HỌC VIỆN KỸ THUẬT MẬT MÃ</a:t>
            </a:r>
          </a:p>
        </p:txBody>
      </p:sp>
      <p:sp>
        <p:nvSpPr>
          <p:cNvPr id="5" name="TextBox 5"/>
          <p:cNvSpPr txBox="1"/>
          <p:nvPr/>
        </p:nvSpPr>
        <p:spPr>
          <a:xfrm>
            <a:off x="6216253" y="2398672"/>
            <a:ext cx="5855494" cy="7556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Times New Roman Bold"/>
              </a:rPr>
              <a:t>BÁO CÁO BÀI TẬP LỚN</a:t>
            </a:r>
          </a:p>
        </p:txBody>
      </p:sp>
      <p:sp>
        <p:nvSpPr>
          <p:cNvPr id="6" name="TextBox 6"/>
          <p:cNvSpPr txBox="1"/>
          <p:nvPr/>
        </p:nvSpPr>
        <p:spPr>
          <a:xfrm>
            <a:off x="4419798" y="3538496"/>
            <a:ext cx="9448404" cy="739140"/>
          </a:xfrm>
          <a:prstGeom prst="rect">
            <a:avLst/>
          </a:prstGeom>
        </p:spPr>
        <p:txBody>
          <a:bodyPr wrap="square" lIns="0" tIns="0" rIns="0" bIns="0" rtlCol="0" anchor="t">
            <a:spAutoFit/>
          </a:bodyPr>
          <a:lstStyle/>
          <a:p>
            <a:pPr algn="ctr">
              <a:lnSpc>
                <a:spcPts val="5459"/>
              </a:lnSpc>
              <a:spcBef>
                <a:spcPct val="0"/>
              </a:spcBef>
            </a:pPr>
            <a:r>
              <a:rPr lang="en-US" sz="3900">
                <a:solidFill>
                  <a:srgbClr val="000000"/>
                </a:solidFill>
                <a:latin typeface="Times New Roman"/>
              </a:rPr>
              <a:t>Đề tài: </a:t>
            </a:r>
            <a:r>
              <a:rPr lang="en-US" sz="3900">
                <a:solidFill>
                  <a:srgbClr val="000000"/>
                </a:solidFill>
                <a:latin typeface="Times New Roman Bold"/>
              </a:rPr>
              <a:t>CVE 2022-0847 VÀ CVE 2023-28432</a:t>
            </a:r>
          </a:p>
        </p:txBody>
      </p:sp>
      <p:sp>
        <p:nvSpPr>
          <p:cNvPr id="7" name="TextBox 7"/>
          <p:cNvSpPr txBox="1"/>
          <p:nvPr/>
        </p:nvSpPr>
        <p:spPr>
          <a:xfrm>
            <a:off x="390398" y="5493661"/>
            <a:ext cx="15201136" cy="4247655"/>
          </a:xfrm>
          <a:prstGeom prst="rect">
            <a:avLst/>
          </a:prstGeom>
        </p:spPr>
        <p:txBody>
          <a:bodyPr lIns="0" tIns="0" rIns="0" bIns="0" rtlCol="0" anchor="t">
            <a:spAutoFit/>
          </a:bodyPr>
          <a:lstStyle/>
          <a:p>
            <a:pPr>
              <a:lnSpc>
                <a:spcPts val="4752"/>
              </a:lnSpc>
              <a:spcBef>
                <a:spcPct val="0"/>
              </a:spcBef>
            </a:pPr>
            <a:r>
              <a:rPr lang="en-US" sz="3200">
                <a:solidFill>
                  <a:srgbClr val="000000"/>
                </a:solidFill>
                <a:latin typeface="Times New Roman Bold Italics"/>
              </a:rPr>
              <a:t>Sinh viên thực hiện:</a:t>
            </a:r>
            <a:r>
              <a:rPr lang="en-US" sz="3200">
                <a:solidFill>
                  <a:srgbClr val="000000"/>
                </a:solidFill>
                <a:latin typeface="Times New Roman Bold"/>
              </a:rPr>
              <a:t>      </a:t>
            </a:r>
            <a:r>
              <a:rPr lang="en-US" sz="3200">
                <a:solidFill>
                  <a:srgbClr val="000000"/>
                </a:solidFill>
                <a:latin typeface="Times New Roman"/>
              </a:rPr>
              <a:t>Vũ Minh Hiếu – AT160716</a:t>
            </a:r>
          </a:p>
          <a:p>
            <a:pPr>
              <a:lnSpc>
                <a:spcPts val="4752"/>
              </a:lnSpc>
              <a:spcBef>
                <a:spcPct val="0"/>
              </a:spcBef>
            </a:pPr>
            <a:r>
              <a:rPr lang="en-US" sz="3200">
                <a:solidFill>
                  <a:srgbClr val="000000"/>
                </a:solidFill>
                <a:latin typeface="Times New Roman"/>
              </a:rPr>
              <a:t>                                        Đinh Hữu Lộc – AT160725</a:t>
            </a:r>
          </a:p>
          <a:p>
            <a:pPr>
              <a:lnSpc>
                <a:spcPts val="4752"/>
              </a:lnSpc>
              <a:spcBef>
                <a:spcPct val="0"/>
              </a:spcBef>
            </a:pPr>
            <a:r>
              <a:rPr lang="en-US" sz="3200">
                <a:solidFill>
                  <a:srgbClr val="000000"/>
                </a:solidFill>
                <a:latin typeface="Times New Roman"/>
              </a:rPr>
              <a:t>                                        Nguyễn Quang Huy – AT160424</a:t>
            </a:r>
          </a:p>
          <a:p>
            <a:pPr>
              <a:lnSpc>
                <a:spcPts val="4752"/>
              </a:lnSpc>
              <a:spcBef>
                <a:spcPct val="0"/>
              </a:spcBef>
            </a:pPr>
            <a:r>
              <a:rPr lang="en-US" sz="3200">
                <a:solidFill>
                  <a:srgbClr val="000000"/>
                </a:solidFill>
                <a:latin typeface="Times New Roman"/>
              </a:rPr>
              <a:t>                                        Lê Công Đạt – AT160411</a:t>
            </a:r>
          </a:p>
          <a:p>
            <a:pPr>
              <a:lnSpc>
                <a:spcPts val="4752"/>
              </a:lnSpc>
              <a:spcBef>
                <a:spcPct val="0"/>
              </a:spcBef>
            </a:pPr>
            <a:r>
              <a:rPr lang="en-US" sz="3200">
                <a:solidFill>
                  <a:srgbClr val="000000"/>
                </a:solidFill>
                <a:latin typeface="Times New Roman"/>
              </a:rPr>
              <a:t>                                        Vũ Hoàng Yến – AT160160</a:t>
            </a:r>
          </a:p>
          <a:p>
            <a:pPr>
              <a:lnSpc>
                <a:spcPts val="4752"/>
              </a:lnSpc>
              <a:spcBef>
                <a:spcPct val="0"/>
              </a:spcBef>
            </a:pPr>
            <a:r>
              <a:rPr lang="en-US" sz="3200">
                <a:solidFill>
                  <a:srgbClr val="000000"/>
                </a:solidFill>
                <a:latin typeface="Times New Roman Bold Italics"/>
              </a:rPr>
              <a:t>Giảng viên hướng dẫn: </a:t>
            </a:r>
            <a:r>
              <a:rPr lang="en-US" sz="3200">
                <a:solidFill>
                  <a:srgbClr val="000000"/>
                </a:solidFill>
                <a:latin typeface="Times New Roman"/>
              </a:rPr>
              <a:t>TS.Nguyễn Mạnh Thắng</a:t>
            </a:r>
          </a:p>
          <a:p>
            <a:pPr>
              <a:lnSpc>
                <a:spcPts val="4752"/>
              </a:lnSpc>
              <a:spcBef>
                <a:spcPct val="0"/>
              </a:spcBef>
            </a:pPr>
            <a:r>
              <a:rPr lang="en-US" sz="3200">
                <a:solidFill>
                  <a:srgbClr val="000000"/>
                </a:solidFill>
                <a:latin typeface="Times New Roman"/>
              </a:rPr>
              <a:t>                                        Khoa An toàn thông tin – Học viện Kỹ thuật Mật Mã</a:t>
            </a:r>
          </a:p>
        </p:txBody>
      </p:sp>
      <p:sp>
        <p:nvSpPr>
          <p:cNvPr id="8" name="TextBox 8"/>
          <p:cNvSpPr txBox="1"/>
          <p:nvPr/>
        </p:nvSpPr>
        <p:spPr>
          <a:xfrm>
            <a:off x="9617869" y="4344311"/>
            <a:ext cx="7641431" cy="673100"/>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Times New Roman"/>
              </a:rPr>
              <a:t>Môn học: Khai thác lỗ hổng phần mềm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309119" y="222238"/>
            <a:ext cx="2768638" cy="1582678"/>
          </a:xfrm>
          <a:custGeom>
            <a:avLst/>
            <a:gdLst/>
            <a:ahLst/>
            <a:cxnLst/>
            <a:rect l="l" t="t" r="r" b="b"/>
            <a:pathLst>
              <a:path w="4597438" h="2842053">
                <a:moveTo>
                  <a:pt x="0" y="0"/>
                </a:moveTo>
                <a:lnTo>
                  <a:pt x="4597438" y="0"/>
                </a:lnTo>
                <a:lnTo>
                  <a:pt x="4597438" y="2842053"/>
                </a:lnTo>
                <a:lnTo>
                  <a:pt x="0" y="284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0" y="222238"/>
            <a:ext cx="7601406" cy="1127232"/>
          </a:xfrm>
          <a:prstGeom prst="rect">
            <a:avLst/>
          </a:prstGeom>
        </p:spPr>
        <p:txBody>
          <a:bodyPr wrap="square" lIns="0" tIns="0" rIns="0" bIns="0" rtlCol="0" anchor="t">
            <a:spAutoFit/>
          </a:bodyPr>
          <a:lstStyle/>
          <a:p>
            <a:pPr marL="1511299" lvl="1" indent="-755650">
              <a:lnSpc>
                <a:spcPts val="9799"/>
              </a:lnSpc>
              <a:buFont typeface="Arial"/>
              <a:buChar char="•"/>
            </a:pPr>
            <a:r>
              <a:rPr lang="en-US" sz="4800">
                <a:solidFill>
                  <a:srgbClr val="2B4B82"/>
                </a:solidFill>
                <a:latin typeface="Josefin Sans Regular Bold"/>
              </a:rPr>
              <a:t>Một số khái niệm</a:t>
            </a:r>
          </a:p>
        </p:txBody>
      </p:sp>
      <p:sp>
        <p:nvSpPr>
          <p:cNvPr id="6" name="TextBox 6"/>
          <p:cNvSpPr txBox="1"/>
          <p:nvPr/>
        </p:nvSpPr>
        <p:spPr>
          <a:xfrm>
            <a:off x="3657600" y="2019300"/>
            <a:ext cx="2151956" cy="936625"/>
          </a:xfrm>
          <a:prstGeom prst="rect">
            <a:avLst/>
          </a:prstGeom>
        </p:spPr>
        <p:txBody>
          <a:bodyPr lIns="0" tIns="0" rIns="0" bIns="0" rtlCol="0" anchor="t">
            <a:spAutoFit/>
          </a:bodyPr>
          <a:lstStyle/>
          <a:p>
            <a:pPr algn="ctr">
              <a:lnSpc>
                <a:spcPts val="7699"/>
              </a:lnSpc>
              <a:spcBef>
                <a:spcPct val="0"/>
              </a:spcBef>
            </a:pPr>
            <a:r>
              <a:rPr lang="en-US" sz="5499">
                <a:solidFill>
                  <a:srgbClr val="2B4B82"/>
                </a:solidFill>
                <a:latin typeface="Josefin Sans Regular Bold"/>
              </a:rPr>
              <a:t>Bucket</a:t>
            </a:r>
          </a:p>
        </p:txBody>
      </p:sp>
      <p:sp>
        <p:nvSpPr>
          <p:cNvPr id="7" name="TextBox 7"/>
          <p:cNvSpPr txBox="1"/>
          <p:nvPr/>
        </p:nvSpPr>
        <p:spPr>
          <a:xfrm>
            <a:off x="371247" y="3155935"/>
            <a:ext cx="7601406" cy="495808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2B4B82"/>
                </a:solidFill>
                <a:latin typeface="Josefin Sans Regular Bold"/>
              </a:rPr>
              <a:t>Là thuật ngữ trong lưu trữ đám mây (cloud storage) để chỉ các khối lưu trữ được tạo ra để chứa các tệp và dữ liệu trên các nền tảng lưu trữ đám mây như Amazon S3, Google Cloud Storage hay Microsoft Azure</a:t>
            </a:r>
          </a:p>
          <a:p>
            <a:pPr marL="604519" lvl="1" indent="-302260" algn="just">
              <a:lnSpc>
                <a:spcPts val="3919"/>
              </a:lnSpc>
              <a:buFont typeface="Arial"/>
              <a:buChar char="•"/>
            </a:pPr>
            <a:r>
              <a:rPr lang="en-US" sz="2799">
                <a:solidFill>
                  <a:srgbClr val="2B4B82"/>
                </a:solidFill>
                <a:latin typeface="Josefin Sans Regular Bold"/>
              </a:rPr>
              <a:t>Mỗi bucket có thể được cấu hình để chứa nhiều tệp tin và dữ liệu khác nhau</a:t>
            </a:r>
          </a:p>
          <a:p>
            <a:pPr marL="604519" lvl="1" indent="-302260" algn="just">
              <a:lnSpc>
                <a:spcPts val="3919"/>
              </a:lnSpc>
              <a:buFont typeface="Arial"/>
              <a:buChar char="•"/>
            </a:pPr>
            <a:r>
              <a:rPr lang="en-US" sz="2799">
                <a:solidFill>
                  <a:srgbClr val="2B4B82"/>
                </a:solidFill>
                <a:latin typeface="Josefin Sans Regular Bold"/>
              </a:rPr>
              <a:t>Mỗi Bucket có một tên duy nhất được chỉ định bởi người dùng hoặc ứng dụng</a:t>
            </a:r>
          </a:p>
        </p:txBody>
      </p:sp>
      <p:sp>
        <p:nvSpPr>
          <p:cNvPr id="8" name="TextBox 8"/>
          <p:cNvSpPr txBox="1"/>
          <p:nvPr/>
        </p:nvSpPr>
        <p:spPr>
          <a:xfrm>
            <a:off x="10668000" y="2003741"/>
            <a:ext cx="4405312" cy="952184"/>
          </a:xfrm>
          <a:prstGeom prst="rect">
            <a:avLst/>
          </a:prstGeom>
        </p:spPr>
        <p:txBody>
          <a:bodyPr wrap="square" lIns="0" tIns="0" rIns="0" bIns="0" rtlCol="0" anchor="t">
            <a:spAutoFit/>
          </a:bodyPr>
          <a:lstStyle/>
          <a:p>
            <a:pPr algn="ctr">
              <a:lnSpc>
                <a:spcPts val="7699"/>
              </a:lnSpc>
              <a:spcBef>
                <a:spcPct val="0"/>
              </a:spcBef>
            </a:pPr>
            <a:r>
              <a:rPr lang="en-US" sz="5499">
                <a:solidFill>
                  <a:srgbClr val="2B4B82"/>
                </a:solidFill>
                <a:latin typeface="Josefin Sans Regular Bold"/>
              </a:rPr>
              <a:t>Access key</a:t>
            </a:r>
          </a:p>
        </p:txBody>
      </p:sp>
      <p:sp>
        <p:nvSpPr>
          <p:cNvPr id="9" name="TextBox 9"/>
          <p:cNvSpPr txBox="1"/>
          <p:nvPr/>
        </p:nvSpPr>
        <p:spPr>
          <a:xfrm>
            <a:off x="9243412" y="3155935"/>
            <a:ext cx="7901588" cy="4483920"/>
          </a:xfrm>
          <a:prstGeom prst="rect">
            <a:avLst/>
          </a:prstGeom>
        </p:spPr>
        <p:txBody>
          <a:bodyPr wrap="square" lIns="0" tIns="0" rIns="0" bIns="0" rtlCol="0" anchor="t">
            <a:spAutoFit/>
          </a:bodyPr>
          <a:lstStyle/>
          <a:p>
            <a:pPr marL="604519" lvl="1" indent="-302260" algn="just">
              <a:lnSpc>
                <a:spcPts val="3919"/>
              </a:lnSpc>
              <a:buFont typeface="Arial"/>
              <a:buChar char="•"/>
            </a:pPr>
            <a:r>
              <a:rPr lang="en-US" sz="2799">
                <a:solidFill>
                  <a:srgbClr val="2B4B82"/>
                </a:solidFill>
                <a:latin typeface="Josefin Sans Regular Bold"/>
              </a:rPr>
              <a:t>Là một định danh duy nhất cho phép người dùng hoặc ứng dụng xác thực và truy cập vào hệ thống lưu trữ đối tượng MinIO</a:t>
            </a:r>
          </a:p>
          <a:p>
            <a:pPr marL="604519" lvl="1" indent="-302260" algn="just">
              <a:lnSpc>
                <a:spcPts val="3919"/>
              </a:lnSpc>
              <a:buFont typeface="Arial"/>
              <a:buChar char="•"/>
            </a:pPr>
            <a:r>
              <a:rPr lang="en-US" sz="2799">
                <a:solidFill>
                  <a:srgbClr val="2B4B82"/>
                </a:solidFill>
                <a:latin typeface="Josefin Sans Regular Bold"/>
              </a:rPr>
              <a:t>Là một yếu tố quan trọng trong mô hình bảo mật của MinIO, giúp đảm bảo chỉ có người dùng hoặc ứng dụng được ủy quyền truy cập vào hệ thống và dữ liệu của nó</a:t>
            </a:r>
          </a:p>
          <a:p>
            <a:pPr marL="604519" lvl="1" indent="-302260" algn="just">
              <a:lnSpc>
                <a:spcPts val="3919"/>
              </a:lnSpc>
              <a:buFont typeface="Arial"/>
              <a:buChar char="•"/>
            </a:pPr>
            <a:r>
              <a:rPr lang="en-US" sz="2799">
                <a:solidFill>
                  <a:srgbClr val="2B4B82"/>
                </a:solidFill>
                <a:latin typeface="Josefin Sans Regular Bold"/>
              </a:rPr>
              <a:t>Thường được tạo ra bởi quản trị viên hệ thống hoặc bởi một quy trình tự động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78200" y="252800"/>
            <a:ext cx="1794441" cy="2389691"/>
          </a:xfrm>
          <a:custGeom>
            <a:avLst/>
            <a:gdLst/>
            <a:ahLst/>
            <a:cxnLst/>
            <a:rect l="l" t="t" r="r" b="b"/>
            <a:pathLst>
              <a:path w="3089841" h="4114800">
                <a:moveTo>
                  <a:pt x="0" y="0"/>
                </a:moveTo>
                <a:lnTo>
                  <a:pt x="3089841" y="0"/>
                </a:lnTo>
                <a:lnTo>
                  <a:pt x="308984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2400" y="236471"/>
            <a:ext cx="5172075" cy="863600"/>
          </a:xfrm>
          <a:prstGeom prst="rect">
            <a:avLst/>
          </a:prstGeom>
        </p:spPr>
        <p:txBody>
          <a:bodyPr lIns="0" tIns="0" rIns="0" bIns="0" rtlCol="0" anchor="t">
            <a:spAutoFit/>
          </a:bodyPr>
          <a:lstStyle/>
          <a:p>
            <a:pPr marL="1079501" lvl="1" indent="-539750" algn="ctr">
              <a:lnSpc>
                <a:spcPts val="7000"/>
              </a:lnSpc>
              <a:buFont typeface="Arial"/>
              <a:buChar char="•"/>
            </a:pPr>
            <a:r>
              <a:rPr lang="en-US" sz="5000">
                <a:latin typeface="Josefin Sans Regular Bold"/>
              </a:rPr>
              <a:t>The REST API</a:t>
            </a:r>
          </a:p>
        </p:txBody>
      </p:sp>
      <p:sp>
        <p:nvSpPr>
          <p:cNvPr id="4" name="Freeform 4"/>
          <p:cNvSpPr/>
          <p:nvPr/>
        </p:nvSpPr>
        <p:spPr>
          <a:xfrm>
            <a:off x="3591068" y="1281461"/>
            <a:ext cx="11105864" cy="6451195"/>
          </a:xfrm>
          <a:custGeom>
            <a:avLst/>
            <a:gdLst/>
            <a:ahLst/>
            <a:cxnLst/>
            <a:rect l="l" t="t" r="r" b="b"/>
            <a:pathLst>
              <a:path w="11105864" h="6451195">
                <a:moveTo>
                  <a:pt x="0" y="0"/>
                </a:moveTo>
                <a:lnTo>
                  <a:pt x="11105863" y="0"/>
                </a:lnTo>
                <a:lnTo>
                  <a:pt x="11105863" y="6451196"/>
                </a:lnTo>
                <a:lnTo>
                  <a:pt x="0" y="6451196"/>
                </a:lnTo>
                <a:lnTo>
                  <a:pt x="0" y="0"/>
                </a:lnTo>
                <a:close/>
              </a:path>
            </a:pathLst>
          </a:custGeom>
          <a:blipFill>
            <a:blip r:embed="rId4"/>
            <a:stretch>
              <a:fillRect t="-1308" r="-309" b="-4573"/>
            </a:stretch>
          </a:blipFill>
        </p:spPr>
      </p:sp>
      <p:sp>
        <p:nvSpPr>
          <p:cNvPr id="5" name="TextBox 5"/>
          <p:cNvSpPr txBox="1"/>
          <p:nvPr/>
        </p:nvSpPr>
        <p:spPr>
          <a:xfrm>
            <a:off x="990600" y="7914046"/>
            <a:ext cx="14712934" cy="1590675"/>
          </a:xfrm>
          <a:prstGeom prst="rect">
            <a:avLst/>
          </a:prstGeom>
        </p:spPr>
        <p:txBody>
          <a:bodyPr lIns="0" tIns="0" rIns="0" bIns="0" rtlCol="0" anchor="t">
            <a:spAutoFit/>
          </a:bodyPr>
          <a:lstStyle/>
          <a:p>
            <a:pPr algn="just">
              <a:lnSpc>
                <a:spcPts val="4200"/>
              </a:lnSpc>
              <a:spcBef>
                <a:spcPct val="0"/>
              </a:spcBef>
            </a:pPr>
            <a:r>
              <a:rPr lang="en-US" sz="3000">
                <a:latin typeface="Josefin Sans Regular"/>
              </a:rPr>
              <a:t>    REST API (Representational State Transfer API) là một giao diện lập trình ứng dụng (API) tuân thủ các ràng buộc và quy ước kiến trúc REST được sử dụng trong việc giao tiếp giữa client và server.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034292" y="257889"/>
            <a:ext cx="3029340" cy="1872683"/>
          </a:xfrm>
          <a:custGeom>
            <a:avLst/>
            <a:gdLst/>
            <a:ahLst/>
            <a:cxnLst/>
            <a:rect l="l" t="t" r="r" b="b"/>
            <a:pathLst>
              <a:path w="4597438" h="2842053">
                <a:moveTo>
                  <a:pt x="0" y="0"/>
                </a:moveTo>
                <a:lnTo>
                  <a:pt x="4597438" y="0"/>
                </a:lnTo>
                <a:lnTo>
                  <a:pt x="4597438" y="2842053"/>
                </a:lnTo>
                <a:lnTo>
                  <a:pt x="0" y="284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24368" y="257889"/>
            <a:ext cx="6327874" cy="948337"/>
          </a:xfrm>
          <a:prstGeom prst="rect">
            <a:avLst/>
          </a:prstGeom>
        </p:spPr>
        <p:txBody>
          <a:bodyPr lIns="0" tIns="0" rIns="0" bIns="0" rtlCol="0" anchor="t">
            <a:spAutoFit/>
          </a:bodyPr>
          <a:lstStyle/>
          <a:p>
            <a:pPr marL="1187449" lvl="1" indent="-593725">
              <a:lnSpc>
                <a:spcPts val="7699"/>
              </a:lnSpc>
              <a:buFont typeface="Arial"/>
              <a:buChar char="•"/>
            </a:pPr>
            <a:r>
              <a:rPr lang="en-US" sz="4800">
                <a:latin typeface="Josefin Sans Regular Bold"/>
              </a:rPr>
              <a:t>Biến môi trường</a:t>
            </a:r>
          </a:p>
        </p:txBody>
      </p:sp>
      <p:sp>
        <p:nvSpPr>
          <p:cNvPr id="6" name="TextBox 6"/>
          <p:cNvSpPr txBox="1"/>
          <p:nvPr/>
        </p:nvSpPr>
        <p:spPr>
          <a:xfrm>
            <a:off x="318362" y="2130572"/>
            <a:ext cx="16230600" cy="6878165"/>
          </a:xfrm>
          <a:prstGeom prst="rect">
            <a:avLst/>
          </a:prstGeom>
        </p:spPr>
        <p:txBody>
          <a:bodyPr lIns="0" tIns="0" rIns="0" bIns="0" rtlCol="0" anchor="t">
            <a:spAutoFit/>
          </a:bodyPr>
          <a:lstStyle/>
          <a:p>
            <a:pPr algn="just">
              <a:lnSpc>
                <a:spcPts val="4900"/>
              </a:lnSpc>
              <a:spcBef>
                <a:spcPct val="0"/>
              </a:spcBef>
            </a:pPr>
            <a:r>
              <a:rPr lang="en-US" sz="3200">
                <a:solidFill>
                  <a:srgbClr val="000000"/>
                </a:solidFill>
                <a:latin typeface="Josefin Sans Regular"/>
              </a:rPr>
              <a:t>    Các quy trình MinIO server sử dụng các biến môi trường sau trong khi khởi động để cài đặt cấu hình. Một số biến môi trường quan trọng trong MinIO:</a:t>
            </a:r>
          </a:p>
          <a:p>
            <a:pPr marL="755651" lvl="1" indent="-377825" algn="just">
              <a:lnSpc>
                <a:spcPts val="4900"/>
              </a:lnSpc>
              <a:buFont typeface="Arial"/>
              <a:buChar char="•"/>
            </a:pPr>
            <a:r>
              <a:rPr lang="en-US" sz="3200">
                <a:solidFill>
                  <a:srgbClr val="000000"/>
                </a:solidFill>
                <a:latin typeface="Josefin Sans Regular Semi-Bold"/>
              </a:rPr>
              <a:t>MINIO_ACCESS_KEY</a:t>
            </a:r>
            <a:r>
              <a:rPr lang="en-US" sz="3200">
                <a:solidFill>
                  <a:srgbClr val="000000"/>
                </a:solidFill>
                <a:latin typeface="Josefin Sans Regular"/>
              </a:rPr>
              <a:t> và </a:t>
            </a:r>
            <a:r>
              <a:rPr lang="en-US" sz="3200">
                <a:solidFill>
                  <a:srgbClr val="000000"/>
                </a:solidFill>
                <a:latin typeface="Josefin Sans Regular Semi-Bold"/>
              </a:rPr>
              <a:t>MINIO_SECRET_KEY</a:t>
            </a:r>
            <a:r>
              <a:rPr lang="en-US" sz="3200">
                <a:solidFill>
                  <a:srgbClr val="000000"/>
                </a:solidFill>
                <a:latin typeface="Josefin Sans Regular"/>
              </a:rPr>
              <a:t>: Xác định khóa truy cập và khóa bí mật để xác thực với MinIO</a:t>
            </a:r>
          </a:p>
          <a:p>
            <a:pPr marL="755651" lvl="1" indent="-377825" algn="just">
              <a:lnSpc>
                <a:spcPts val="4900"/>
              </a:lnSpc>
              <a:buFont typeface="Arial"/>
              <a:buChar char="•"/>
            </a:pPr>
            <a:r>
              <a:rPr lang="en-US" sz="3200">
                <a:solidFill>
                  <a:srgbClr val="000000"/>
                </a:solidFill>
                <a:latin typeface="Josefin Sans Regular Bold"/>
              </a:rPr>
              <a:t>MINIO_REGION</a:t>
            </a:r>
            <a:r>
              <a:rPr lang="en-US" sz="3200">
                <a:solidFill>
                  <a:srgbClr val="000000"/>
                </a:solidFill>
                <a:latin typeface="Josefin Sans Regular"/>
              </a:rPr>
              <a:t>: Xác định khu vực vật lý hoặc vùng địa lý mà MinIO sử dụng để lưu trữ dữ liệu</a:t>
            </a:r>
          </a:p>
          <a:p>
            <a:pPr marL="755651" lvl="1" indent="-377825" algn="just">
              <a:lnSpc>
                <a:spcPts val="4900"/>
              </a:lnSpc>
              <a:buFont typeface="Arial"/>
              <a:buChar char="•"/>
            </a:pPr>
            <a:r>
              <a:rPr lang="en-US" sz="3200">
                <a:solidFill>
                  <a:srgbClr val="000000"/>
                </a:solidFill>
                <a:latin typeface="Josefin Sans Regular Semi-Bold"/>
              </a:rPr>
              <a:t>MINIO_BROWSER</a:t>
            </a:r>
            <a:r>
              <a:rPr lang="en-US" sz="3200">
                <a:solidFill>
                  <a:srgbClr val="000000"/>
                </a:solidFill>
                <a:latin typeface="Josefin Sans Regular"/>
              </a:rPr>
              <a:t>: Xác định xem MinIO có hiển thị giao diện người dùng web (web browser) hay không</a:t>
            </a:r>
          </a:p>
          <a:p>
            <a:pPr marL="755651" lvl="1" indent="-377825" algn="just">
              <a:lnSpc>
                <a:spcPts val="4900"/>
              </a:lnSpc>
              <a:buFont typeface="Arial"/>
              <a:buChar char="•"/>
            </a:pPr>
            <a:r>
              <a:rPr lang="en-US" sz="3200">
                <a:solidFill>
                  <a:srgbClr val="000000"/>
                </a:solidFill>
                <a:latin typeface="Josefin Sans Regular Bold"/>
              </a:rPr>
              <a:t>MINIO_S3_GATEWAY</a:t>
            </a:r>
            <a:r>
              <a:rPr lang="en-US" sz="3200">
                <a:solidFill>
                  <a:srgbClr val="000000"/>
                </a:solidFill>
                <a:latin typeface="Josefin Sans Regular"/>
              </a:rPr>
              <a:t>: Xác định xem MinIO có hỗ trợ cổng S3 Gateway hay không</a:t>
            </a:r>
          </a:p>
          <a:p>
            <a:pPr marL="755651" lvl="1" indent="-377825" algn="just">
              <a:lnSpc>
                <a:spcPts val="4900"/>
              </a:lnSpc>
              <a:buFont typeface="Arial"/>
              <a:buChar char="•"/>
            </a:pPr>
            <a:r>
              <a:rPr lang="en-US" sz="3200">
                <a:solidFill>
                  <a:srgbClr val="000000"/>
                </a:solidFill>
                <a:latin typeface="Josefin Sans Regular Bold"/>
              </a:rPr>
              <a:t>MINIO_ENCRYPTION_KMS_ENABLE</a:t>
            </a:r>
            <a:r>
              <a:rPr lang="en-US" sz="3200">
                <a:solidFill>
                  <a:srgbClr val="000000"/>
                </a:solidFill>
                <a:latin typeface="Josefin Sans Regular"/>
              </a:rPr>
              <a:t>: Xác định xem MinIO có hỗ trợ mã hóa dữ liệu bằng cách sử dụng KMS (Key Management Service) hay không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224368" y="159690"/>
            <a:ext cx="9986432" cy="925253"/>
          </a:xfrm>
          <a:prstGeom prst="rect">
            <a:avLst/>
          </a:prstGeom>
        </p:spPr>
        <p:txBody>
          <a:bodyPr wrap="square" lIns="0" tIns="0" rIns="0" bIns="0" rtlCol="0" anchor="t">
            <a:spAutoFit/>
          </a:bodyPr>
          <a:lstStyle/>
          <a:p>
            <a:pPr marL="1187449" lvl="1" indent="-593725">
              <a:lnSpc>
                <a:spcPts val="7699"/>
              </a:lnSpc>
              <a:buFont typeface="Arial"/>
              <a:buChar char="•"/>
            </a:pPr>
            <a:r>
              <a:rPr lang="en-US" sz="4800">
                <a:latin typeface="Josefin Sans Regular Bold"/>
              </a:rPr>
              <a:t>Hệ thống quản lý khóa (KMS)</a:t>
            </a:r>
          </a:p>
        </p:txBody>
      </p:sp>
      <p:sp>
        <p:nvSpPr>
          <p:cNvPr id="6" name="TextBox 6"/>
          <p:cNvSpPr txBox="1"/>
          <p:nvPr/>
        </p:nvSpPr>
        <p:spPr>
          <a:xfrm>
            <a:off x="224368" y="1804065"/>
            <a:ext cx="10443632" cy="7540526"/>
          </a:xfrm>
          <a:prstGeom prst="rect">
            <a:avLst/>
          </a:prstGeom>
        </p:spPr>
        <p:txBody>
          <a:bodyPr wrap="square" lIns="0" tIns="0" rIns="0" bIns="0" rtlCol="0" anchor="t">
            <a:spAutoFit/>
          </a:bodyPr>
          <a:lstStyle/>
          <a:p>
            <a:pPr algn="just">
              <a:spcBef>
                <a:spcPts val="1200"/>
              </a:spcBef>
            </a:pPr>
            <a:r>
              <a:rPr lang="vi-VN" sz="3000">
                <a:solidFill>
                  <a:srgbClr val="000000"/>
                </a:solidFill>
                <a:latin typeface="Josefin Sans Regular"/>
              </a:rPr>
              <a:t>KMS là một tính năng cung cấp một cách an toàn và tập trung để quản lý các khóa mã hóa được sử dụng để bảo vệ dữ liệu được lưu trữ trong hệ thống lưu trữ đối tượng MinIO</a:t>
            </a:r>
            <a:endParaRPr lang="en-US" sz="3000">
              <a:solidFill>
                <a:srgbClr val="000000"/>
              </a:solidFill>
              <a:latin typeface="Josefin Sans Regular"/>
            </a:endParaRPr>
          </a:p>
          <a:p>
            <a:pPr algn="just">
              <a:spcBef>
                <a:spcPts val="1200"/>
              </a:spcBef>
            </a:pPr>
            <a:r>
              <a:rPr lang="vi-VN" sz="3000">
                <a:solidFill>
                  <a:srgbClr val="000000"/>
                </a:solidFill>
                <a:latin typeface="Josefin Sans Regular"/>
              </a:rPr>
              <a:t>MinIO KMS hỗ trợ nhiều thuật toán mã hóa khóa, bao gồm Tiêu chuẩn mã hóa nâng cao (AES) và thuật toán RSA. Các KEK có thể được tạo bởi MinIO hoặc được nhập từ hệ thống quản lý khóa bên ngoài</a:t>
            </a:r>
            <a:endParaRPr lang="en-US" sz="3000">
              <a:solidFill>
                <a:srgbClr val="000000"/>
              </a:solidFill>
              <a:latin typeface="Josefin Sans Regular"/>
            </a:endParaRPr>
          </a:p>
          <a:p>
            <a:pPr algn="just">
              <a:spcBef>
                <a:spcPts val="1200"/>
              </a:spcBef>
            </a:pPr>
            <a:r>
              <a:rPr lang="en-US" sz="3000">
                <a:solidFill>
                  <a:srgbClr val="000000"/>
                </a:solidFill>
                <a:latin typeface="Josefin Sans Regular"/>
              </a:rPr>
              <a:t>Chức năng:</a:t>
            </a:r>
          </a:p>
          <a:p>
            <a:pPr marL="457200" indent="-457200" algn="just">
              <a:spcBef>
                <a:spcPts val="1200"/>
              </a:spcBef>
              <a:buFont typeface="Arial" panose="020B0604020202020204" pitchFamily="34" charset="0"/>
              <a:buChar char="•"/>
            </a:pPr>
            <a:r>
              <a:rPr lang="en-US" sz="3000">
                <a:solidFill>
                  <a:srgbClr val="000000"/>
                </a:solidFill>
                <a:latin typeface="Josefin Sans Regular"/>
              </a:rPr>
              <a:t>C</a:t>
            </a:r>
            <a:r>
              <a:rPr lang="vi-VN" sz="3000">
                <a:solidFill>
                  <a:srgbClr val="000000"/>
                </a:solidFill>
                <a:latin typeface="Josefin Sans Regular"/>
              </a:rPr>
              <a:t>ho phép người dùng định cấu hình và quản lý các khóa mã hóa riêng biệt với máy chủ MinIO, giúp tăng cường bảo mật bằng cách giảm nguy cơ truy cập trái phép vào các khóa. </a:t>
            </a:r>
            <a:endParaRPr lang="en-US" sz="3000">
              <a:solidFill>
                <a:srgbClr val="000000"/>
              </a:solidFill>
              <a:latin typeface="Josefin Sans Regular"/>
            </a:endParaRPr>
          </a:p>
          <a:p>
            <a:pPr marL="457200" indent="-457200" algn="just">
              <a:spcBef>
                <a:spcPts val="1200"/>
              </a:spcBef>
              <a:buFont typeface="Arial" panose="020B0604020202020204" pitchFamily="34" charset="0"/>
              <a:buChar char="•"/>
            </a:pPr>
            <a:r>
              <a:rPr lang="en-US" sz="3000">
                <a:solidFill>
                  <a:srgbClr val="000000"/>
                </a:solidFill>
                <a:latin typeface="Josefin Sans Regular"/>
              </a:rPr>
              <a:t>C</a:t>
            </a:r>
            <a:r>
              <a:rPr lang="vi-VN" sz="3000">
                <a:solidFill>
                  <a:srgbClr val="000000"/>
                </a:solidFill>
                <a:latin typeface="Josefin Sans Regular"/>
              </a:rPr>
              <a:t>ung cấp các tính năng như xoay khóa, giúp người dùng có thể thay đổi khóa mã hóa thường xuyên để tăng cường bảo mật</a:t>
            </a:r>
            <a:endParaRPr lang="en-US" sz="3000">
              <a:solidFill>
                <a:srgbClr val="000000"/>
              </a:solidFill>
              <a:latin typeface="Josefin Sans Regular"/>
            </a:endParaRPr>
          </a:p>
        </p:txBody>
      </p:sp>
      <p:pic>
        <p:nvPicPr>
          <p:cNvPr id="2" name="Picture 1" descr="AWS KMS concepts - AWS Key Management Service">
            <a:extLst>
              <a:ext uri="{FF2B5EF4-FFF2-40B4-BE49-F238E27FC236}">
                <a16:creationId xmlns:a16="http://schemas.microsoft.com/office/drawing/2014/main" id="{9DED6B49-FFD9-24E0-2020-68BBEFBDB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1181100"/>
            <a:ext cx="6355966" cy="7924800"/>
          </a:xfrm>
          <a:prstGeom prst="rect">
            <a:avLst/>
          </a:prstGeom>
          <a:noFill/>
          <a:ln>
            <a:noFill/>
          </a:ln>
        </p:spPr>
      </p:pic>
    </p:spTree>
    <p:extLst>
      <p:ext uri="{BB962C8B-B14F-4D97-AF65-F5344CB8AC3E}">
        <p14:creationId xmlns:p14="http://schemas.microsoft.com/office/powerpoint/2010/main" val="4066602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224368" y="257889"/>
            <a:ext cx="10596032" cy="925253"/>
          </a:xfrm>
          <a:prstGeom prst="rect">
            <a:avLst/>
          </a:prstGeom>
        </p:spPr>
        <p:txBody>
          <a:bodyPr wrap="square" lIns="0" tIns="0" rIns="0" bIns="0" rtlCol="0" anchor="t">
            <a:spAutoFit/>
          </a:bodyPr>
          <a:lstStyle/>
          <a:p>
            <a:pPr marL="1187449" lvl="1" indent="-593725">
              <a:lnSpc>
                <a:spcPts val="7699"/>
              </a:lnSpc>
              <a:buFont typeface="Arial"/>
              <a:buChar char="•"/>
            </a:pPr>
            <a:r>
              <a:rPr lang="en-US" sz="4800">
                <a:latin typeface="Josefin Sans Regular Bold"/>
              </a:rPr>
              <a:t>Quản lý khóa theo quy mô (KES)</a:t>
            </a:r>
          </a:p>
        </p:txBody>
      </p:sp>
      <p:sp>
        <p:nvSpPr>
          <p:cNvPr id="6" name="TextBox 6"/>
          <p:cNvSpPr txBox="1"/>
          <p:nvPr/>
        </p:nvSpPr>
        <p:spPr>
          <a:xfrm>
            <a:off x="381000" y="1485900"/>
            <a:ext cx="16692032" cy="4801314"/>
          </a:xfrm>
          <a:prstGeom prst="rect">
            <a:avLst/>
          </a:prstGeom>
        </p:spPr>
        <p:txBody>
          <a:bodyPr wrap="square" lIns="0" tIns="0" rIns="0" bIns="0" rtlCol="0" anchor="t">
            <a:spAutoFit/>
          </a:bodyPr>
          <a:lstStyle/>
          <a:p>
            <a:pPr algn="just">
              <a:spcBef>
                <a:spcPts val="1200"/>
              </a:spcBef>
            </a:pPr>
            <a:r>
              <a:rPr lang="vi-VN" sz="2800">
                <a:solidFill>
                  <a:srgbClr val="000000"/>
                </a:solidFill>
                <a:latin typeface="Josefin Sans Regular"/>
              </a:rPr>
              <a:t>KES là một hệ thống quản lý khóa phân tán và phi trạng thái dành cho các ứng dụng hiệu suất cao. Nó được thiết kế để chạy bên trong Kubernetes và phân phối các khóa mật mã cho các ứng dụng</a:t>
            </a:r>
            <a:r>
              <a:rPr lang="en-US" sz="2800">
                <a:solidFill>
                  <a:srgbClr val="000000"/>
                </a:solidFill>
                <a:latin typeface="Josefin Sans Regular"/>
              </a:rPr>
              <a:t>. </a:t>
            </a:r>
          </a:p>
          <a:p>
            <a:pPr algn="just">
              <a:spcBef>
                <a:spcPts val="1200"/>
              </a:spcBef>
            </a:pPr>
            <a:r>
              <a:rPr lang="en-US" sz="2800">
                <a:solidFill>
                  <a:srgbClr val="000000"/>
                </a:solidFill>
                <a:latin typeface="Josefin Sans Regular"/>
              </a:rPr>
              <a:t>H</a:t>
            </a:r>
            <a:r>
              <a:rPr lang="vi-VN" sz="2800">
                <a:solidFill>
                  <a:srgbClr val="000000"/>
                </a:solidFill>
                <a:latin typeface="Josefin Sans Regular"/>
              </a:rPr>
              <a:t>oạt động như một cầu nối giữa KMS trung tâm và các ứng dụng gốc trên đám mây.</a:t>
            </a:r>
            <a:endParaRPr lang="en-US" sz="2800">
              <a:solidFill>
                <a:srgbClr val="000000"/>
              </a:solidFill>
              <a:latin typeface="Josefin Sans Regular"/>
            </a:endParaRPr>
          </a:p>
          <a:p>
            <a:pPr algn="just">
              <a:spcBef>
                <a:spcPts val="1200"/>
              </a:spcBef>
            </a:pPr>
            <a:r>
              <a:rPr lang="vi-VN" sz="2800">
                <a:solidFill>
                  <a:srgbClr val="000000"/>
                </a:solidFill>
                <a:latin typeface="Josefin Sans Regular"/>
              </a:rPr>
              <a:t>Vì máy chủ KES hoàn toàn không có trạng thái </a:t>
            </a:r>
            <a:r>
              <a:rPr lang="en-US" sz="2800">
                <a:solidFill>
                  <a:srgbClr val="000000"/>
                </a:solidFill>
                <a:latin typeface="Josefin Sans Regular"/>
              </a:rPr>
              <a:t>=&gt;</a:t>
            </a:r>
            <a:r>
              <a:rPr lang="vi-VN" sz="2800">
                <a:solidFill>
                  <a:srgbClr val="000000"/>
                </a:solidFill>
                <a:latin typeface="Josefin Sans Regular"/>
              </a:rPr>
              <a:t>nó có thể được tự động thay đổi quy mô. </a:t>
            </a:r>
            <a:endParaRPr lang="en-US" sz="2800">
              <a:solidFill>
                <a:srgbClr val="000000"/>
              </a:solidFill>
              <a:latin typeface="Josefin Sans Regular"/>
            </a:endParaRPr>
          </a:p>
          <a:p>
            <a:pPr algn="just">
              <a:spcBef>
                <a:spcPts val="1200"/>
              </a:spcBef>
            </a:pPr>
            <a:r>
              <a:rPr lang="vi-VN" sz="2800">
                <a:solidFill>
                  <a:srgbClr val="000000"/>
                </a:solidFill>
                <a:latin typeface="Josefin Sans Regular"/>
              </a:rPr>
              <a:t>Tải trên KMS trung tâm không tăng nhiều vì KES có thể phục vụ phần lớn các yêu cầu ứng dụng mà không cần giao tiếp với KMS.</a:t>
            </a:r>
            <a:endParaRPr lang="en-US" sz="2800">
              <a:solidFill>
                <a:srgbClr val="000000"/>
              </a:solidFill>
              <a:latin typeface="Josefin Sans Regular"/>
            </a:endParaRPr>
          </a:p>
          <a:p>
            <a:pPr algn="just">
              <a:spcBef>
                <a:spcPts val="1200"/>
              </a:spcBef>
            </a:pPr>
            <a:r>
              <a:rPr lang="en-US" sz="2800">
                <a:solidFill>
                  <a:srgbClr val="000000"/>
                </a:solidFill>
                <a:latin typeface="Josefin Sans Regular"/>
              </a:rPr>
              <a:t>Lợi ích:</a:t>
            </a:r>
          </a:p>
          <a:p>
            <a:pPr marL="457200" indent="-457200" algn="just">
              <a:spcBef>
                <a:spcPts val="1200"/>
              </a:spcBef>
              <a:buFont typeface="Arial" panose="020B0604020202020204" pitchFamily="34" charset="0"/>
              <a:buChar char="•"/>
            </a:pPr>
            <a:r>
              <a:rPr lang="en-US" sz="2800">
                <a:solidFill>
                  <a:srgbClr val="000000"/>
                </a:solidFill>
                <a:latin typeface="Josefin Sans Regular"/>
              </a:rPr>
              <a:t>Vận hành dễ dàng</a:t>
            </a:r>
          </a:p>
          <a:p>
            <a:pPr marL="457200" indent="-457200" algn="just">
              <a:spcBef>
                <a:spcPts val="1200"/>
              </a:spcBef>
              <a:buFont typeface="Arial" panose="020B0604020202020204" pitchFamily="34" charset="0"/>
              <a:buChar char="•"/>
            </a:pPr>
            <a:r>
              <a:rPr lang="en-US" sz="2800">
                <a:solidFill>
                  <a:srgbClr val="000000"/>
                </a:solidFill>
                <a:latin typeface="Josefin Sans Regular"/>
              </a:rPr>
              <a:t>Giữ cho hệ thống an toàn</a:t>
            </a:r>
          </a:p>
        </p:txBody>
      </p:sp>
      <p:pic>
        <p:nvPicPr>
          <p:cNvPr id="3" name="Picture 2">
            <a:extLst>
              <a:ext uri="{FF2B5EF4-FFF2-40B4-BE49-F238E27FC236}">
                <a16:creationId xmlns:a16="http://schemas.microsoft.com/office/drawing/2014/main" id="{D9FF664F-C48B-77C8-80BB-39D625E75F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1594" b="21871"/>
          <a:stretch/>
        </p:blipFill>
        <p:spPr bwMode="auto">
          <a:xfrm>
            <a:off x="1640416" y="6743700"/>
            <a:ext cx="14173200" cy="2362200"/>
          </a:xfrm>
          <a:prstGeom prst="rect">
            <a:avLst/>
          </a:prstGeom>
          <a:noFill/>
          <a:ln>
            <a:noFill/>
          </a:ln>
        </p:spPr>
      </p:pic>
    </p:spTree>
    <p:extLst>
      <p:ext uri="{BB962C8B-B14F-4D97-AF65-F5344CB8AC3E}">
        <p14:creationId xmlns:p14="http://schemas.microsoft.com/office/powerpoint/2010/main" val="379212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78050" y="388241"/>
            <a:ext cx="12185350" cy="9510517"/>
          </a:xfrm>
          <a:prstGeom prst="rect">
            <a:avLst/>
          </a:prstGeom>
        </p:spPr>
      </p:pic>
      <p:sp>
        <p:nvSpPr>
          <p:cNvPr id="3" name="Freeform 3"/>
          <p:cNvSpPr/>
          <p:nvPr/>
        </p:nvSpPr>
        <p:spPr>
          <a:xfrm>
            <a:off x="468174" y="5753100"/>
            <a:ext cx="3292375" cy="3238500"/>
          </a:xfrm>
          <a:custGeom>
            <a:avLst/>
            <a:gdLst/>
            <a:ahLst/>
            <a:cxnLst/>
            <a:rect l="l" t="t" r="r" b="b"/>
            <a:pathLst>
              <a:path w="4183253" h="4114800">
                <a:moveTo>
                  <a:pt x="0" y="0"/>
                </a:moveTo>
                <a:lnTo>
                  <a:pt x="4183253" y="0"/>
                </a:lnTo>
                <a:lnTo>
                  <a:pt x="418325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406947">
            <a:off x="16080113" y="534125"/>
            <a:ext cx="1738887" cy="1902406"/>
          </a:xfrm>
          <a:custGeom>
            <a:avLst/>
            <a:gdLst/>
            <a:ahLst/>
            <a:cxnLst/>
            <a:rect l="l" t="t" r="r" b="b"/>
            <a:pathLst>
              <a:path w="2389584" h="2614292">
                <a:moveTo>
                  <a:pt x="0" y="0"/>
                </a:moveTo>
                <a:lnTo>
                  <a:pt x="2389584" y="0"/>
                </a:lnTo>
                <a:lnTo>
                  <a:pt x="2389584" y="2614292"/>
                </a:lnTo>
                <a:lnTo>
                  <a:pt x="0" y="26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356539">
            <a:off x="13578121" y="-129617"/>
            <a:ext cx="1465291" cy="1883617"/>
          </a:xfrm>
          <a:custGeom>
            <a:avLst/>
            <a:gdLst/>
            <a:ahLst/>
            <a:cxnLst/>
            <a:rect l="l" t="t" r="r" b="b"/>
            <a:pathLst>
              <a:path w="2059882" h="2647957">
                <a:moveTo>
                  <a:pt x="0" y="0"/>
                </a:moveTo>
                <a:lnTo>
                  <a:pt x="2059881" y="0"/>
                </a:lnTo>
                <a:lnTo>
                  <a:pt x="2059881" y="2647957"/>
                </a:lnTo>
                <a:lnTo>
                  <a:pt x="0" y="26479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4243048" y="4107250"/>
            <a:ext cx="9801904" cy="2689076"/>
          </a:xfrm>
          <a:prstGeom prst="rect">
            <a:avLst/>
          </a:prstGeom>
        </p:spPr>
        <p:txBody>
          <a:bodyPr lIns="0" tIns="0" rIns="0" bIns="0" rtlCol="0" anchor="t">
            <a:spAutoFit/>
          </a:bodyPr>
          <a:lstStyle/>
          <a:p>
            <a:pPr algn="ctr">
              <a:lnSpc>
                <a:spcPts val="7183"/>
              </a:lnSpc>
              <a:spcBef>
                <a:spcPct val="0"/>
              </a:spcBef>
            </a:pPr>
            <a:r>
              <a:rPr lang="en-US" sz="5130">
                <a:solidFill>
                  <a:srgbClr val="000000"/>
                </a:solidFill>
                <a:latin typeface="Josefin Sans Regular Bold"/>
              </a:rPr>
              <a:t>CHƯƠNG 2: GIỚI THIỆU VỀ CVE-2022-0847 VÀ CVE-2023-28432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31366" y="7830598"/>
            <a:ext cx="2802341" cy="2073732"/>
          </a:xfrm>
          <a:custGeom>
            <a:avLst/>
            <a:gdLst/>
            <a:ahLst/>
            <a:cxnLst/>
            <a:rect l="l" t="t" r="r" b="b"/>
            <a:pathLst>
              <a:path w="5121894" h="3790201">
                <a:moveTo>
                  <a:pt x="0" y="0"/>
                </a:moveTo>
                <a:lnTo>
                  <a:pt x="5121894" y="0"/>
                </a:lnTo>
                <a:lnTo>
                  <a:pt x="5121894" y="3790201"/>
                </a:lnTo>
                <a:lnTo>
                  <a:pt x="0" y="3790201"/>
                </a:lnTo>
                <a:lnTo>
                  <a:pt x="0" y="0"/>
                </a:lnTo>
                <a:close/>
              </a:path>
            </a:pathLst>
          </a:custGeom>
          <a:blipFill>
            <a:blip r:embed="rId2"/>
            <a:stretch>
              <a:fillRect/>
            </a:stretch>
          </a:blipFill>
        </p:spPr>
      </p:sp>
      <p:sp>
        <p:nvSpPr>
          <p:cNvPr id="3" name="Freeform 3"/>
          <p:cNvSpPr/>
          <p:nvPr/>
        </p:nvSpPr>
        <p:spPr>
          <a:xfrm>
            <a:off x="15897081" y="419602"/>
            <a:ext cx="2236626" cy="1403483"/>
          </a:xfrm>
          <a:custGeom>
            <a:avLst/>
            <a:gdLst/>
            <a:ahLst/>
            <a:cxnLst/>
            <a:rect l="l" t="t" r="r" b="b"/>
            <a:pathLst>
              <a:path w="4044255" h="2537770">
                <a:moveTo>
                  <a:pt x="0" y="0"/>
                </a:moveTo>
                <a:lnTo>
                  <a:pt x="4044254" y="0"/>
                </a:lnTo>
                <a:lnTo>
                  <a:pt x="4044254" y="2537770"/>
                </a:lnTo>
                <a:lnTo>
                  <a:pt x="0" y="2537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57200" y="571500"/>
            <a:ext cx="14441879" cy="7739298"/>
          </a:xfrm>
          <a:prstGeom prst="rect">
            <a:avLst/>
          </a:prstGeom>
        </p:spPr>
        <p:txBody>
          <a:bodyPr lIns="0" tIns="0" rIns="0" bIns="0" rtlCol="0" anchor="t">
            <a:spAutoFit/>
          </a:bodyPr>
          <a:lstStyle/>
          <a:p>
            <a:pPr algn="just">
              <a:lnSpc>
                <a:spcPts val="8744"/>
              </a:lnSpc>
            </a:pPr>
            <a:r>
              <a:rPr lang="en-US" sz="5499">
                <a:latin typeface="Josefin Sans Regular Bold"/>
              </a:rPr>
              <a:t>CVE-2022-0847</a:t>
            </a:r>
          </a:p>
          <a:p>
            <a:pPr algn="just">
              <a:lnSpc>
                <a:spcPts val="6359"/>
              </a:lnSpc>
            </a:pPr>
            <a:r>
              <a:rPr lang="en-US" sz="3999">
                <a:latin typeface="Josefin Sans Regular"/>
              </a:rPr>
              <a:t> - M</a:t>
            </a:r>
            <a:r>
              <a:rPr lang="en-US" sz="3999">
                <a:latin typeface="Josefin Sans Regular Bold"/>
              </a:rPr>
              <a:t>ô tả lỗ hổng: </a:t>
            </a:r>
          </a:p>
          <a:p>
            <a:pPr algn="just">
              <a:lnSpc>
                <a:spcPts val="5565"/>
              </a:lnSpc>
            </a:pPr>
            <a:r>
              <a:rPr lang="en-US" sz="3500">
                <a:latin typeface="Josefin Sans Regular Bold"/>
              </a:rPr>
              <a:t>   </a:t>
            </a:r>
            <a:r>
              <a:rPr lang="en-US" sz="3500">
                <a:latin typeface="Josefin Sans Regular"/>
              </a:rPr>
              <a:t>Được phát hiện bởi Max Kellerman vào thàng 4 năm 2021, CVE-2022-0847 là một lỗ hổng leo thang đặc quyền cục bộ trong nhân Linux, cho phép ghi đè nội dung của bộ đệm của trang cho bất kỳ tệp nào, bao gồm cả những tệp được đặt thành chỉ đọc, được mở bằng cờ O_RDONLY hoặc nằm trên hệ thống tệp được gắn chỉ đọc.</a:t>
            </a:r>
          </a:p>
          <a:p>
            <a:pPr algn="just">
              <a:lnSpc>
                <a:spcPts val="6359"/>
              </a:lnSpc>
            </a:pPr>
            <a:r>
              <a:rPr lang="en-US" sz="3999">
                <a:latin typeface="Josefin Sans Regular"/>
              </a:rPr>
              <a:t> - </a:t>
            </a:r>
            <a:r>
              <a:rPr lang="en-US" sz="3999">
                <a:latin typeface="Josefin Sans Regular Bold"/>
              </a:rPr>
              <a:t>Các phiên bản ảnh hưởng:</a:t>
            </a:r>
          </a:p>
          <a:p>
            <a:pPr algn="just">
              <a:lnSpc>
                <a:spcPts val="5565"/>
              </a:lnSpc>
            </a:pPr>
            <a:r>
              <a:rPr lang="en-US" sz="3500">
                <a:latin typeface="Josefin Sans Regular"/>
              </a:rPr>
              <a:t>    Lỗ hổng này ảnh hưởng đến Linux Kernel 5.8 và các phiên bản mới hơn nhưng đã được vá trong Linux 5.16.11, 5.15.25 và 5.10.102.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06400" y="6294467"/>
            <a:ext cx="4724400" cy="3389757"/>
          </a:xfrm>
          <a:custGeom>
            <a:avLst/>
            <a:gdLst/>
            <a:ahLst/>
            <a:cxnLst/>
            <a:rect l="l" t="t" r="r" b="b"/>
            <a:pathLst>
              <a:path w="5734913" h="4114800">
                <a:moveTo>
                  <a:pt x="0" y="0"/>
                </a:moveTo>
                <a:lnTo>
                  <a:pt x="5734912" y="0"/>
                </a:lnTo>
                <a:lnTo>
                  <a:pt x="573491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57200" y="571500"/>
            <a:ext cx="15900558" cy="50292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Josefin Sans Regular Bold"/>
              </a:rPr>
              <a:t> - Cách thức hoạt động:</a:t>
            </a:r>
          </a:p>
          <a:p>
            <a:pPr algn="just">
              <a:lnSpc>
                <a:spcPts val="4900"/>
              </a:lnSpc>
              <a:spcBef>
                <a:spcPct val="0"/>
              </a:spcBef>
            </a:pPr>
            <a:r>
              <a:rPr lang="en-US" sz="3500">
                <a:solidFill>
                  <a:srgbClr val="000000"/>
                </a:solidFill>
                <a:latin typeface="Josefin Sans Regular"/>
              </a:rPr>
              <a:t>    Lỗ hổng này cho phép ghi đè dữ liệu lên các tệp ngay cả khi tệp không được phép ghi (tệp chỉ đọc, gắn cd-rom,..) hoặc chèn mã, dữ liệu từ một quy trình không có đặc quyền sang quy trình có đặc quyền. Nguyên nhân là do bộ nhớ cache của trang luôn có thể ghi đè bởi kernel và việc ghi đè vào pipe không bao giờ kiểm tra và Kernel Linux đã giả định rằng người sử dụng pipe có quyền và sẽ không bao giờ kiểm tra vì vậy sẽ sử dụng pipe để thực hiện khai thác lỗ hổng này.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09650"/>
            <a:ext cx="16135350" cy="990600"/>
          </a:xfrm>
          <a:prstGeom prst="rect">
            <a:avLst/>
          </a:prstGeom>
        </p:spPr>
        <p:txBody>
          <a:bodyPr lIns="0" tIns="0" rIns="0" bIns="0" rtlCol="0" anchor="t">
            <a:spAutoFit/>
          </a:bodyPr>
          <a:lstStyle/>
          <a:p>
            <a:pPr algn="ctr">
              <a:lnSpc>
                <a:spcPts val="7680"/>
              </a:lnSpc>
            </a:pPr>
            <a:r>
              <a:rPr lang="en-US" sz="6400">
                <a:solidFill>
                  <a:srgbClr val="000000"/>
                </a:solidFill>
                <a:latin typeface="Josefin Sans Bold"/>
              </a:rPr>
              <a:t>Cách thức khai thác</a:t>
            </a:r>
          </a:p>
        </p:txBody>
      </p:sp>
      <p:sp>
        <p:nvSpPr>
          <p:cNvPr id="3" name="TextBox 3"/>
          <p:cNvSpPr txBox="1"/>
          <p:nvPr/>
        </p:nvSpPr>
        <p:spPr>
          <a:xfrm>
            <a:off x="4584432" y="4095905"/>
            <a:ext cx="2401669" cy="483917"/>
          </a:xfrm>
          <a:prstGeom prst="rect">
            <a:avLst/>
          </a:prstGeom>
        </p:spPr>
        <p:txBody>
          <a:bodyPr lIns="0" tIns="0" rIns="0" bIns="0" rtlCol="0" anchor="t">
            <a:spAutoFit/>
          </a:bodyPr>
          <a:lstStyle/>
          <a:p>
            <a:pPr algn="ctr">
              <a:lnSpc>
                <a:spcPts val="3919"/>
              </a:lnSpc>
            </a:pPr>
            <a:r>
              <a:rPr lang="en-US" sz="2800" spc="478">
                <a:latin typeface="Josefin Sans Bold Bold"/>
              </a:rPr>
              <a:t>BƯỚC</a:t>
            </a:r>
          </a:p>
        </p:txBody>
      </p:sp>
      <p:sp>
        <p:nvSpPr>
          <p:cNvPr id="4" name="TextBox 4"/>
          <p:cNvSpPr txBox="1"/>
          <p:nvPr/>
        </p:nvSpPr>
        <p:spPr>
          <a:xfrm>
            <a:off x="1134424" y="4095905"/>
            <a:ext cx="2459408" cy="483917"/>
          </a:xfrm>
          <a:prstGeom prst="rect">
            <a:avLst/>
          </a:prstGeom>
        </p:spPr>
        <p:txBody>
          <a:bodyPr lIns="0" tIns="0" rIns="0" bIns="0" rtlCol="0" anchor="t">
            <a:spAutoFit/>
          </a:bodyPr>
          <a:lstStyle/>
          <a:p>
            <a:pPr algn="ctr">
              <a:lnSpc>
                <a:spcPts val="3919"/>
              </a:lnSpc>
            </a:pPr>
            <a:r>
              <a:rPr lang="en-US" sz="2799" spc="478">
                <a:latin typeface="Josefin Sans Bold Bold"/>
              </a:rPr>
              <a:t>BƯỚC</a:t>
            </a:r>
          </a:p>
        </p:txBody>
      </p:sp>
      <p:sp>
        <p:nvSpPr>
          <p:cNvPr id="5" name="TextBox 5"/>
          <p:cNvSpPr txBox="1"/>
          <p:nvPr/>
        </p:nvSpPr>
        <p:spPr>
          <a:xfrm>
            <a:off x="7819046" y="4095905"/>
            <a:ext cx="2459408" cy="483917"/>
          </a:xfrm>
          <a:prstGeom prst="rect">
            <a:avLst/>
          </a:prstGeom>
        </p:spPr>
        <p:txBody>
          <a:bodyPr lIns="0" tIns="0" rIns="0" bIns="0" rtlCol="0" anchor="t">
            <a:spAutoFit/>
          </a:bodyPr>
          <a:lstStyle/>
          <a:p>
            <a:pPr algn="ctr">
              <a:lnSpc>
                <a:spcPts val="3919"/>
              </a:lnSpc>
            </a:pPr>
            <a:r>
              <a:rPr lang="en-US" sz="2799" spc="478">
                <a:latin typeface="Josefin Sans Bold Bold"/>
              </a:rPr>
              <a:t>BƯỚC</a:t>
            </a:r>
          </a:p>
        </p:txBody>
      </p:sp>
      <p:sp>
        <p:nvSpPr>
          <p:cNvPr id="6" name="TextBox 6"/>
          <p:cNvSpPr txBox="1"/>
          <p:nvPr/>
        </p:nvSpPr>
        <p:spPr>
          <a:xfrm>
            <a:off x="11266418" y="4095905"/>
            <a:ext cx="2680634" cy="483917"/>
          </a:xfrm>
          <a:prstGeom prst="rect">
            <a:avLst/>
          </a:prstGeom>
        </p:spPr>
        <p:txBody>
          <a:bodyPr lIns="0" tIns="0" rIns="0" bIns="0" rtlCol="0" anchor="t">
            <a:spAutoFit/>
          </a:bodyPr>
          <a:lstStyle/>
          <a:p>
            <a:pPr algn="ctr">
              <a:lnSpc>
                <a:spcPts val="3919"/>
              </a:lnSpc>
            </a:pPr>
            <a:r>
              <a:rPr lang="en-US" sz="2800" spc="478">
                <a:latin typeface="Josefin Sans Bold Bold"/>
              </a:rPr>
              <a:t>BƯỚC</a:t>
            </a:r>
          </a:p>
        </p:txBody>
      </p:sp>
      <p:sp>
        <p:nvSpPr>
          <p:cNvPr id="7" name="TextBox 7"/>
          <p:cNvSpPr txBox="1"/>
          <p:nvPr/>
        </p:nvSpPr>
        <p:spPr>
          <a:xfrm>
            <a:off x="14704642" y="4095905"/>
            <a:ext cx="2459408" cy="483917"/>
          </a:xfrm>
          <a:prstGeom prst="rect">
            <a:avLst/>
          </a:prstGeom>
        </p:spPr>
        <p:txBody>
          <a:bodyPr lIns="0" tIns="0" rIns="0" bIns="0" rtlCol="0" anchor="t">
            <a:spAutoFit/>
          </a:bodyPr>
          <a:lstStyle/>
          <a:p>
            <a:pPr algn="ctr">
              <a:lnSpc>
                <a:spcPts val="3919"/>
              </a:lnSpc>
            </a:pPr>
            <a:r>
              <a:rPr lang="en-US" sz="2799" spc="478">
                <a:latin typeface="Josefin Sans Bold Bold"/>
              </a:rPr>
              <a:t>BƯỚC</a:t>
            </a:r>
          </a:p>
        </p:txBody>
      </p:sp>
      <p:grpSp>
        <p:nvGrpSpPr>
          <p:cNvPr id="8" name="Group 8"/>
          <p:cNvGrpSpPr/>
          <p:nvPr/>
        </p:nvGrpSpPr>
        <p:grpSpPr>
          <a:xfrm>
            <a:off x="2051969" y="3156204"/>
            <a:ext cx="14021736" cy="765594"/>
            <a:chOff x="0" y="-104775"/>
            <a:chExt cx="18695648" cy="1020792"/>
          </a:xfrm>
        </p:grpSpPr>
        <p:sp>
          <p:nvSpPr>
            <p:cNvPr id="9" name="TextBox 9"/>
            <p:cNvSpPr txBox="1"/>
            <p:nvPr/>
          </p:nvSpPr>
          <p:spPr>
            <a:xfrm>
              <a:off x="0" y="-104775"/>
              <a:ext cx="804493" cy="1020792"/>
            </a:xfrm>
            <a:prstGeom prst="rect">
              <a:avLst/>
            </a:prstGeom>
          </p:spPr>
          <p:txBody>
            <a:bodyPr lIns="0" tIns="0" rIns="0" bIns="0" rtlCol="0" anchor="t">
              <a:spAutoFit/>
            </a:bodyPr>
            <a:lstStyle/>
            <a:p>
              <a:pPr algn="ctr">
                <a:lnSpc>
                  <a:spcPts val="6160"/>
                </a:lnSpc>
              </a:pPr>
              <a:r>
                <a:rPr lang="en-US" sz="4400" spc="752">
                  <a:latin typeface="Josefin Sans Bold Bold"/>
                </a:rPr>
                <a:t>1</a:t>
              </a:r>
            </a:p>
          </p:txBody>
        </p:sp>
        <p:sp>
          <p:nvSpPr>
            <p:cNvPr id="10" name="TextBox 10"/>
            <p:cNvSpPr txBox="1"/>
            <p:nvPr/>
          </p:nvSpPr>
          <p:spPr>
            <a:xfrm>
              <a:off x="4575484" y="-104775"/>
              <a:ext cx="804493" cy="1020792"/>
            </a:xfrm>
            <a:prstGeom prst="rect">
              <a:avLst/>
            </a:prstGeom>
          </p:spPr>
          <p:txBody>
            <a:bodyPr lIns="0" tIns="0" rIns="0" bIns="0" rtlCol="0" anchor="t">
              <a:spAutoFit/>
            </a:bodyPr>
            <a:lstStyle/>
            <a:p>
              <a:pPr algn="ctr">
                <a:lnSpc>
                  <a:spcPts val="6160"/>
                </a:lnSpc>
              </a:pPr>
              <a:r>
                <a:rPr lang="en-US" sz="4400" spc="752">
                  <a:latin typeface="Josefin Sans Bold Bold"/>
                </a:rPr>
                <a:t>2</a:t>
              </a:r>
            </a:p>
          </p:txBody>
        </p:sp>
        <p:sp>
          <p:nvSpPr>
            <p:cNvPr id="11" name="TextBox 11"/>
            <p:cNvSpPr txBox="1"/>
            <p:nvPr/>
          </p:nvSpPr>
          <p:spPr>
            <a:xfrm>
              <a:off x="8926795" y="-104775"/>
              <a:ext cx="804493" cy="1020792"/>
            </a:xfrm>
            <a:prstGeom prst="rect">
              <a:avLst/>
            </a:prstGeom>
          </p:spPr>
          <p:txBody>
            <a:bodyPr lIns="0" tIns="0" rIns="0" bIns="0" rtlCol="0" anchor="t">
              <a:spAutoFit/>
            </a:bodyPr>
            <a:lstStyle/>
            <a:p>
              <a:pPr algn="ctr">
                <a:lnSpc>
                  <a:spcPts val="6160"/>
                </a:lnSpc>
              </a:pPr>
              <a:r>
                <a:rPr lang="en-US" sz="4400" spc="752">
                  <a:latin typeface="Josefin Sans Bold Bold"/>
                </a:rPr>
                <a:t>3</a:t>
              </a:r>
            </a:p>
          </p:txBody>
        </p:sp>
        <p:sp>
          <p:nvSpPr>
            <p:cNvPr id="12" name="TextBox 12"/>
            <p:cNvSpPr txBox="1"/>
            <p:nvPr/>
          </p:nvSpPr>
          <p:spPr>
            <a:xfrm>
              <a:off x="13670775" y="-104775"/>
              <a:ext cx="804493" cy="1020792"/>
            </a:xfrm>
            <a:prstGeom prst="rect">
              <a:avLst/>
            </a:prstGeom>
          </p:spPr>
          <p:txBody>
            <a:bodyPr lIns="0" tIns="0" rIns="0" bIns="0" rtlCol="0" anchor="t">
              <a:spAutoFit/>
            </a:bodyPr>
            <a:lstStyle/>
            <a:p>
              <a:pPr algn="ctr">
                <a:lnSpc>
                  <a:spcPts val="6160"/>
                </a:lnSpc>
              </a:pPr>
              <a:r>
                <a:rPr lang="en-US" sz="4400" spc="752">
                  <a:latin typeface="Josefin Sans Bold Bold"/>
                </a:rPr>
                <a:t>4</a:t>
              </a:r>
            </a:p>
          </p:txBody>
        </p:sp>
        <p:sp>
          <p:nvSpPr>
            <p:cNvPr id="13" name="TextBox 13"/>
            <p:cNvSpPr txBox="1"/>
            <p:nvPr/>
          </p:nvSpPr>
          <p:spPr>
            <a:xfrm>
              <a:off x="17891155" y="-104775"/>
              <a:ext cx="804493" cy="1020792"/>
            </a:xfrm>
            <a:prstGeom prst="rect">
              <a:avLst/>
            </a:prstGeom>
          </p:spPr>
          <p:txBody>
            <a:bodyPr lIns="0" tIns="0" rIns="0" bIns="0" rtlCol="0" anchor="t">
              <a:spAutoFit/>
            </a:bodyPr>
            <a:lstStyle/>
            <a:p>
              <a:pPr algn="ctr">
                <a:lnSpc>
                  <a:spcPts val="6160"/>
                </a:lnSpc>
              </a:pPr>
              <a:r>
                <a:rPr lang="en-US" sz="4400" spc="752">
                  <a:latin typeface="Josefin Sans Bold Bold"/>
                </a:rPr>
                <a:t>5</a:t>
              </a:r>
            </a:p>
          </p:txBody>
        </p:sp>
        <p:sp>
          <p:nvSpPr>
            <p:cNvPr id="14" name="AutoShape 14"/>
            <p:cNvSpPr/>
            <p:nvPr/>
          </p:nvSpPr>
          <p:spPr>
            <a:xfrm>
              <a:off x="804493" y="395393"/>
              <a:ext cx="3529461" cy="0"/>
            </a:xfrm>
            <a:prstGeom prst="line">
              <a:avLst/>
            </a:prstGeom>
            <a:ln w="38100" cap="flat">
              <a:solidFill>
                <a:srgbClr val="2B4B82"/>
              </a:solidFill>
              <a:prstDash val="solid"/>
              <a:headEnd type="none" w="sm" len="sm"/>
              <a:tailEnd type="none" w="sm" len="sm"/>
            </a:ln>
          </p:spPr>
        </p:sp>
        <p:sp>
          <p:nvSpPr>
            <p:cNvPr id="15" name="AutoShape 15"/>
            <p:cNvSpPr/>
            <p:nvPr/>
          </p:nvSpPr>
          <p:spPr>
            <a:xfrm>
              <a:off x="5397334" y="382693"/>
              <a:ext cx="3529461" cy="0"/>
            </a:xfrm>
            <a:prstGeom prst="line">
              <a:avLst/>
            </a:prstGeom>
            <a:ln w="38100" cap="flat">
              <a:solidFill>
                <a:srgbClr val="2B4B82"/>
              </a:solidFill>
              <a:prstDash val="solid"/>
              <a:headEnd type="none" w="sm" len="sm"/>
              <a:tailEnd type="none" w="sm" len="sm"/>
            </a:ln>
          </p:spPr>
          <p:txBody>
            <a:bodyPr/>
            <a:lstStyle/>
            <a:p>
              <a:endParaRPr lang="en-US"/>
            </a:p>
          </p:txBody>
        </p:sp>
        <p:sp>
          <p:nvSpPr>
            <p:cNvPr id="16" name="AutoShape 16"/>
            <p:cNvSpPr/>
            <p:nvPr/>
          </p:nvSpPr>
          <p:spPr>
            <a:xfrm>
              <a:off x="9980379" y="382693"/>
              <a:ext cx="3529461" cy="0"/>
            </a:xfrm>
            <a:prstGeom prst="line">
              <a:avLst/>
            </a:prstGeom>
            <a:ln w="38100" cap="flat">
              <a:solidFill>
                <a:srgbClr val="2B4B82"/>
              </a:solidFill>
              <a:prstDash val="solid"/>
              <a:headEnd type="none" w="sm" len="sm"/>
              <a:tailEnd type="none" w="sm" len="sm"/>
            </a:ln>
          </p:spPr>
        </p:sp>
        <p:sp>
          <p:nvSpPr>
            <p:cNvPr id="17" name="AutoShape 17"/>
            <p:cNvSpPr/>
            <p:nvPr/>
          </p:nvSpPr>
          <p:spPr>
            <a:xfrm>
              <a:off x="14361695" y="382693"/>
              <a:ext cx="3529461" cy="0"/>
            </a:xfrm>
            <a:prstGeom prst="line">
              <a:avLst/>
            </a:prstGeom>
            <a:ln w="38100" cap="flat">
              <a:solidFill>
                <a:srgbClr val="2B4B82"/>
              </a:solidFill>
              <a:prstDash val="solid"/>
              <a:headEnd type="none" w="sm" len="sm"/>
              <a:tailEnd type="none" w="sm" len="sm"/>
            </a:ln>
          </p:spPr>
        </p:sp>
      </p:grpSp>
      <p:sp>
        <p:nvSpPr>
          <p:cNvPr id="18" name="TextBox 18"/>
          <p:cNvSpPr txBox="1"/>
          <p:nvPr/>
        </p:nvSpPr>
        <p:spPr>
          <a:xfrm>
            <a:off x="1567600" y="4824095"/>
            <a:ext cx="1593056"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Josefin Sans Bold"/>
              </a:rPr>
              <a:t>Tạo pipe</a:t>
            </a:r>
          </a:p>
        </p:txBody>
      </p:sp>
      <p:sp>
        <p:nvSpPr>
          <p:cNvPr id="19" name="TextBox 19"/>
          <p:cNvSpPr txBox="1"/>
          <p:nvPr/>
        </p:nvSpPr>
        <p:spPr>
          <a:xfrm>
            <a:off x="3810661" y="4814570"/>
            <a:ext cx="3569729" cy="446278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Josefin Sans Bold"/>
              </a:rPr>
              <a:t>Nhập vào pipe với dữ liệu tùy ý với mục đích thiết lập PIPE_BUF_FLAG_CAN_MERGE flag tới tất cả các ring (Linux có tất cả 4 ring bao gồm Ring0, Ring1, Ring2, Ring3)</a:t>
            </a:r>
          </a:p>
        </p:txBody>
      </p:sp>
      <p:sp>
        <p:nvSpPr>
          <p:cNvPr id="20" name="TextBox 20"/>
          <p:cNvSpPr txBox="1"/>
          <p:nvPr/>
        </p:nvSpPr>
        <p:spPr>
          <a:xfrm>
            <a:off x="8030395" y="4838700"/>
            <a:ext cx="2131960" cy="149098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Josefin Sans Bold Bold"/>
              </a:rPr>
              <a:t>Tác động vào lệnh pipe</a:t>
            </a:r>
          </a:p>
        </p:txBody>
      </p:sp>
      <p:sp>
        <p:nvSpPr>
          <p:cNvPr id="21" name="TextBox 21"/>
          <p:cNvSpPr txBox="1"/>
          <p:nvPr/>
        </p:nvSpPr>
        <p:spPr>
          <a:xfrm>
            <a:off x="10810055" y="4838700"/>
            <a:ext cx="3254372" cy="297688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Josefin Sans Bold Bold"/>
              </a:rPr>
              <a:t>Nối dữ liệu từ tệp đích (được mở ở chế độ ReadOnly) vào pipe ngay trước offset mục tiêu.</a:t>
            </a:r>
          </a:p>
        </p:txBody>
      </p:sp>
      <p:sp>
        <p:nvSpPr>
          <p:cNvPr id="22" name="TextBox 22"/>
          <p:cNvSpPr txBox="1"/>
          <p:nvPr/>
        </p:nvSpPr>
        <p:spPr>
          <a:xfrm>
            <a:off x="14505360" y="4838700"/>
            <a:ext cx="3136691" cy="347218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Josefin Sans Bold Bold"/>
              </a:rPr>
              <a:t>Ghi dữ liệu tùy ý vào pipe. Thao tác này sẽ ghi đè bộ đệm trang khi PIPE_BUF_FLAG_CAN_MERGE được thiết lập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45878">
            <a:off x="16558642" y="196544"/>
            <a:ext cx="1273904" cy="1287955"/>
          </a:xfrm>
          <a:custGeom>
            <a:avLst/>
            <a:gdLst/>
            <a:ahLst/>
            <a:cxnLst/>
            <a:rect l="l" t="t" r="r" b="b"/>
            <a:pathLst>
              <a:path w="3286977" h="3323231">
                <a:moveTo>
                  <a:pt x="0" y="0"/>
                </a:moveTo>
                <a:lnTo>
                  <a:pt x="3286977" y="0"/>
                </a:lnTo>
                <a:lnTo>
                  <a:pt x="3286977" y="3323231"/>
                </a:lnTo>
                <a:lnTo>
                  <a:pt x="0" y="3323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915543" cy="10287000"/>
          </a:xfrm>
          <a:custGeom>
            <a:avLst/>
            <a:gdLst/>
            <a:ahLst/>
            <a:cxnLst/>
            <a:rect l="l" t="t" r="r" b="b"/>
            <a:pathLst>
              <a:path w="915543" h="10287000">
                <a:moveTo>
                  <a:pt x="0" y="0"/>
                </a:moveTo>
                <a:lnTo>
                  <a:pt x="915543" y="0"/>
                </a:lnTo>
                <a:lnTo>
                  <a:pt x="915543" y="10287000"/>
                </a:lnTo>
                <a:lnTo>
                  <a:pt x="0" y="10287000"/>
                </a:lnTo>
                <a:lnTo>
                  <a:pt x="0" y="0"/>
                </a:lnTo>
                <a:close/>
              </a:path>
            </a:pathLst>
          </a:custGeom>
          <a:blipFill>
            <a:blip r:embed="rId4"/>
            <a:stretch>
              <a:fillRect l="-12500" r="-12500"/>
            </a:stretch>
          </a:blipFill>
        </p:spPr>
      </p:sp>
      <p:sp>
        <p:nvSpPr>
          <p:cNvPr id="4" name="TextBox 4"/>
          <p:cNvSpPr txBox="1"/>
          <p:nvPr/>
        </p:nvSpPr>
        <p:spPr>
          <a:xfrm>
            <a:off x="1418793" y="1485900"/>
            <a:ext cx="14931550" cy="4419600"/>
          </a:xfrm>
          <a:prstGeom prst="rect">
            <a:avLst/>
          </a:prstGeom>
        </p:spPr>
        <p:txBody>
          <a:bodyPr lIns="0" tIns="0" rIns="0" bIns="0" rtlCol="0" anchor="t">
            <a:spAutoFit/>
          </a:bodyPr>
          <a:lstStyle/>
          <a:p>
            <a:pPr algn="just">
              <a:lnSpc>
                <a:spcPts val="6559"/>
              </a:lnSpc>
            </a:pPr>
            <a:r>
              <a:rPr lang="en-US" sz="3999">
                <a:solidFill>
                  <a:srgbClr val="000000"/>
                </a:solidFill>
                <a:latin typeface="Josefin Sans Regular Bold"/>
              </a:rPr>
              <a:t> - Cách giải quyết và hạn chế lỗ hổng: </a:t>
            </a:r>
          </a:p>
          <a:p>
            <a:pPr algn="just">
              <a:lnSpc>
                <a:spcPts val="5740"/>
              </a:lnSpc>
            </a:pPr>
            <a:r>
              <a:rPr lang="en-US" sz="3500">
                <a:solidFill>
                  <a:srgbClr val="000000"/>
                </a:solidFill>
                <a:latin typeface="Josefin Sans Regular Bold"/>
              </a:rPr>
              <a:t>     </a:t>
            </a:r>
            <a:r>
              <a:rPr lang="en-US" sz="3500">
                <a:solidFill>
                  <a:srgbClr val="000000"/>
                </a:solidFill>
                <a:latin typeface="Josefin Sans Regular"/>
              </a:rPr>
              <a:t>Không có cách giải quyết nào khác ngoài việc nâng cấp kernel. Bản thân lỗi này là lỗi bộ nhớ và ghi vào đĩa khi đồng bộ hóa. Ngay cả khi quản lý để làm cho tất cả các tệp nhạy cảm trở nên bất biến với chattr +i, DirtyPipe vẫn có thể ghi đè lên tệp dưới dạng ghi trực tiếp vào đĩa, vì vậy nhân không thể dừng ghi.</a:t>
            </a:r>
          </a:p>
        </p:txBody>
      </p:sp>
      <p:sp>
        <p:nvSpPr>
          <p:cNvPr id="5" name="Freeform 5"/>
          <p:cNvSpPr/>
          <p:nvPr/>
        </p:nvSpPr>
        <p:spPr>
          <a:xfrm>
            <a:off x="13944600" y="7277100"/>
            <a:ext cx="3917650" cy="2590546"/>
          </a:xfrm>
          <a:custGeom>
            <a:avLst/>
            <a:gdLst/>
            <a:ahLst/>
            <a:cxnLst/>
            <a:rect l="l" t="t" r="r" b="b"/>
            <a:pathLst>
              <a:path w="4271681" h="2824649">
                <a:moveTo>
                  <a:pt x="0" y="0"/>
                </a:moveTo>
                <a:lnTo>
                  <a:pt x="4271680" y="0"/>
                </a:lnTo>
                <a:lnTo>
                  <a:pt x="4271680" y="2824649"/>
                </a:lnTo>
                <a:lnTo>
                  <a:pt x="0" y="28246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413265" y="1028700"/>
          <a:ext cx="13461470" cy="9189216"/>
        </p:xfrm>
        <a:graphic>
          <a:graphicData uri="http://schemas.openxmlformats.org/drawingml/2006/table">
            <a:tbl>
              <a:tblPr/>
              <a:tblGrid>
                <a:gridCol w="4347087">
                  <a:extLst>
                    <a:ext uri="{9D8B030D-6E8A-4147-A177-3AD203B41FA5}">
                      <a16:colId xmlns:a16="http://schemas.microsoft.com/office/drawing/2014/main" val="20000"/>
                    </a:ext>
                  </a:extLst>
                </a:gridCol>
                <a:gridCol w="9114383">
                  <a:extLst>
                    <a:ext uri="{9D8B030D-6E8A-4147-A177-3AD203B41FA5}">
                      <a16:colId xmlns:a16="http://schemas.microsoft.com/office/drawing/2014/main" val="20001"/>
                    </a:ext>
                  </a:extLst>
                </a:gridCol>
              </a:tblGrid>
              <a:tr h="1217720">
                <a:tc>
                  <a:txBody>
                    <a:bodyPr/>
                    <a:lstStyle/>
                    <a:p>
                      <a:pPr algn="ctr">
                        <a:lnSpc>
                          <a:spcPts val="4830"/>
                        </a:lnSpc>
                        <a:defRPr/>
                      </a:pPr>
                      <a:r>
                        <a:rPr lang="en-US" sz="3500">
                          <a:solidFill>
                            <a:srgbClr val="000000"/>
                          </a:solidFill>
                          <a:latin typeface="Times New Roman Bold"/>
                        </a:rPr>
                        <a:t>HỌ VÀ TÊN</a:t>
                      </a:r>
                      <a:endParaRPr lang="en-US" sz="1100"/>
                    </a:p>
                  </a:txBody>
                  <a:tcPr marL="190500" marR="190500" marT="190500" marB="190500" anchor="b">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Times New Roman Bold"/>
                        </a:rPr>
                        <a:t>NỘI DUNG TÌM HIỂU</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9848">
                <a:tc>
                  <a:txBody>
                    <a:bodyPr/>
                    <a:lstStyle/>
                    <a:p>
                      <a:pPr algn="l">
                        <a:lnSpc>
                          <a:spcPts val="4900"/>
                        </a:lnSpc>
                        <a:defRPr/>
                      </a:pPr>
                      <a:r>
                        <a:rPr lang="en-US" sz="3500">
                          <a:solidFill>
                            <a:srgbClr val="000000"/>
                          </a:solidFill>
                          <a:latin typeface="Times New Roman"/>
                        </a:rPr>
                        <a:t>Vũ Minh Hiếu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defRPr/>
                      </a:pPr>
                      <a:r>
                        <a:rPr lang="en-US" sz="3500">
                          <a:solidFill>
                            <a:srgbClr val="000000"/>
                          </a:solidFill>
                          <a:latin typeface="Times New Roman"/>
                        </a:rPr>
                        <a:t>Triển khai thực nghiệm CVE-2022-0847, bổ sung Word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19848">
                <a:tc>
                  <a:txBody>
                    <a:bodyPr/>
                    <a:lstStyle/>
                    <a:p>
                      <a:pPr algn="l">
                        <a:lnSpc>
                          <a:spcPts val="4900"/>
                        </a:lnSpc>
                        <a:defRPr/>
                      </a:pPr>
                      <a:r>
                        <a:rPr lang="en-US" sz="3500">
                          <a:solidFill>
                            <a:srgbClr val="000000"/>
                          </a:solidFill>
                          <a:latin typeface="Times New Roman"/>
                        </a:rPr>
                        <a:t>Đinh Hữu Lộc</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defRPr/>
                      </a:pPr>
                      <a:r>
                        <a:rPr lang="en-US" sz="3500">
                          <a:solidFill>
                            <a:srgbClr val="000000"/>
                          </a:solidFill>
                          <a:latin typeface="Times New Roman"/>
                        </a:rPr>
                        <a:t>Triển khai thực nghiệm CVE-2023-28432, bổ sung Word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19848">
                <a:tc>
                  <a:txBody>
                    <a:bodyPr/>
                    <a:lstStyle/>
                    <a:p>
                      <a:pPr algn="l">
                        <a:lnSpc>
                          <a:spcPts val="4900"/>
                        </a:lnSpc>
                        <a:defRPr/>
                      </a:pPr>
                      <a:r>
                        <a:rPr lang="en-US" sz="3500">
                          <a:solidFill>
                            <a:srgbClr val="000000"/>
                          </a:solidFill>
                          <a:latin typeface="Times New Roman"/>
                        </a:rPr>
                        <a:t>Nguyễn Quang Huy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defRPr/>
                      </a:pPr>
                      <a:r>
                        <a:rPr lang="en-US" sz="3500">
                          <a:solidFill>
                            <a:srgbClr val="000000"/>
                          </a:solidFill>
                          <a:latin typeface="Times New Roman"/>
                        </a:rPr>
                        <a:t>Đưa ra đề tài, nghiêm cứu tài liệu, thuyết trình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13160">
                <a:tc>
                  <a:txBody>
                    <a:bodyPr/>
                    <a:lstStyle/>
                    <a:p>
                      <a:pPr algn="l">
                        <a:lnSpc>
                          <a:spcPts val="4900"/>
                        </a:lnSpc>
                        <a:defRPr/>
                      </a:pPr>
                      <a:r>
                        <a:rPr lang="en-US" sz="3500">
                          <a:solidFill>
                            <a:srgbClr val="000000"/>
                          </a:solidFill>
                          <a:latin typeface="Times New Roman"/>
                        </a:rPr>
                        <a:t>Lê Công Đạt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defRPr/>
                      </a:pPr>
                      <a:r>
                        <a:rPr lang="en-US" sz="3500">
                          <a:solidFill>
                            <a:srgbClr val="000000"/>
                          </a:solidFill>
                          <a:latin typeface="Times New Roman"/>
                        </a:rPr>
                        <a:t>Nghiêm cứu tài liệu, hoàn thành Word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98792">
                <a:tc>
                  <a:txBody>
                    <a:bodyPr/>
                    <a:lstStyle/>
                    <a:p>
                      <a:pPr algn="l">
                        <a:lnSpc>
                          <a:spcPts val="4900"/>
                        </a:lnSpc>
                        <a:defRPr/>
                      </a:pPr>
                      <a:r>
                        <a:rPr lang="en-US" sz="3500">
                          <a:solidFill>
                            <a:srgbClr val="000000"/>
                          </a:solidFill>
                          <a:latin typeface="Times New Roman"/>
                        </a:rPr>
                        <a:t>Vũ Hoàng Yến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defRPr/>
                      </a:pPr>
                      <a:r>
                        <a:rPr lang="en-US" sz="3500">
                          <a:solidFill>
                            <a:srgbClr val="000000"/>
                          </a:solidFill>
                          <a:latin typeface="Times New Roman"/>
                        </a:rPr>
                        <a:t>Nghiêm cứu tài liệu, hoàn thành Slide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0" y="190500"/>
            <a:ext cx="6858695" cy="589777"/>
          </a:xfrm>
          <a:prstGeom prst="rect">
            <a:avLst/>
          </a:prstGeom>
        </p:spPr>
        <p:txBody>
          <a:bodyPr lIns="0" tIns="0" rIns="0" bIns="0" rtlCol="0" anchor="t">
            <a:spAutoFit/>
          </a:bodyPr>
          <a:lstStyle/>
          <a:p>
            <a:pPr>
              <a:lnSpc>
                <a:spcPts val="4900"/>
              </a:lnSpc>
              <a:spcBef>
                <a:spcPct val="0"/>
              </a:spcBef>
            </a:pPr>
            <a:r>
              <a:rPr lang="en-US" sz="3500">
                <a:solidFill>
                  <a:srgbClr val="000000"/>
                </a:solidFill>
                <a:cs typeface="Arial" panose="020B0604020202020204" pitchFamily="34" charset="0"/>
              </a:rPr>
              <a:t>BẢNG PHÂN CÔNG CÔNG VIỆC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8600" y="342900"/>
            <a:ext cx="2436339" cy="2518772"/>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649834"/>
            <a:ext cx="15198369" cy="57340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Josefin Sans Regular Bold"/>
              </a:rPr>
              <a:t> - Mô tả lỗ hổng:</a:t>
            </a:r>
          </a:p>
          <a:p>
            <a:pPr algn="just">
              <a:lnSpc>
                <a:spcPts val="4900"/>
              </a:lnSpc>
              <a:spcBef>
                <a:spcPct val="0"/>
              </a:spcBef>
            </a:pPr>
            <a:r>
              <a:rPr lang="en-US" sz="3500">
                <a:solidFill>
                  <a:srgbClr val="000000"/>
                </a:solidFill>
                <a:latin typeface="Josefin Sans Regular"/>
              </a:rPr>
              <a:t>    Lỗ hổng này tên là “MinIO Information Disclosure Vulnerability” được phát hiện vào ngày 21/04/2023. Trong một cài đặt clustering, MinIO trả về tất cả các biến môi trường, bao gồm "MINIO_SECRET_KEY" và "MINIO_ROOT_PASSWORD", dẫn đến rò rỉ thông tin nhạy cảm.</a:t>
            </a:r>
          </a:p>
          <a:p>
            <a:pPr algn="just">
              <a:lnSpc>
                <a:spcPts val="5599"/>
              </a:lnSpc>
              <a:spcBef>
                <a:spcPct val="0"/>
              </a:spcBef>
            </a:pPr>
            <a:r>
              <a:rPr lang="en-US" sz="3999">
                <a:solidFill>
                  <a:srgbClr val="000000"/>
                </a:solidFill>
                <a:latin typeface="Josefin Sans Regular"/>
              </a:rPr>
              <a:t> - </a:t>
            </a:r>
            <a:r>
              <a:rPr lang="en-US" sz="3999">
                <a:solidFill>
                  <a:srgbClr val="000000"/>
                </a:solidFill>
                <a:latin typeface="Josefin Sans Regular Bold"/>
              </a:rPr>
              <a:t>Các phiên bản ảnh hưởng:</a:t>
            </a:r>
          </a:p>
          <a:p>
            <a:pPr algn="just">
              <a:lnSpc>
                <a:spcPts val="4900"/>
              </a:lnSpc>
              <a:spcBef>
                <a:spcPct val="0"/>
              </a:spcBef>
            </a:pPr>
            <a:r>
              <a:rPr lang="en-US" sz="3500">
                <a:solidFill>
                  <a:srgbClr val="000000"/>
                </a:solidFill>
                <a:latin typeface="Josefin Sans Regular"/>
              </a:rPr>
              <a:t>    Lỗ hổng này ảnh hưởng đến MinIO từ RELEASE.2019-12-17T23-16-33Z đến trước RELEASE.2023-03-20T20-16-18Z.</a:t>
            </a:r>
          </a:p>
          <a:p>
            <a:pPr algn="just">
              <a:lnSpc>
                <a:spcPts val="4900"/>
              </a:lnSpc>
              <a:spcBef>
                <a:spcPct val="0"/>
              </a:spcBef>
            </a:pPr>
            <a:endParaRPr lang="en-US" sz="3500">
              <a:solidFill>
                <a:srgbClr val="000000"/>
              </a:solidFill>
              <a:latin typeface="Josefin Sans Regular"/>
            </a:endParaRPr>
          </a:p>
        </p:txBody>
      </p:sp>
      <p:sp>
        <p:nvSpPr>
          <p:cNvPr id="4" name="Freeform 4"/>
          <p:cNvSpPr/>
          <p:nvPr/>
        </p:nvSpPr>
        <p:spPr>
          <a:xfrm flipH="1">
            <a:off x="360842" y="8191500"/>
            <a:ext cx="1682252" cy="1796797"/>
          </a:xfrm>
          <a:custGeom>
            <a:avLst/>
            <a:gdLst/>
            <a:ahLst/>
            <a:cxnLst/>
            <a:rect l="l" t="t" r="r" b="b"/>
            <a:pathLst>
              <a:path w="3852482" h="4114800">
                <a:moveTo>
                  <a:pt x="3852481" y="0"/>
                </a:moveTo>
                <a:lnTo>
                  <a:pt x="0" y="0"/>
                </a:lnTo>
                <a:lnTo>
                  <a:pt x="0" y="4114800"/>
                </a:lnTo>
                <a:lnTo>
                  <a:pt x="3852481" y="4114800"/>
                </a:lnTo>
                <a:lnTo>
                  <a:pt x="385248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302963" y="1450567"/>
            <a:ext cx="5359896" cy="952184"/>
          </a:xfrm>
          <a:prstGeom prst="rect">
            <a:avLst/>
          </a:prstGeom>
        </p:spPr>
        <p:txBody>
          <a:bodyPr lIns="0" tIns="0" rIns="0" bIns="0" rtlCol="0" anchor="t">
            <a:spAutoFit/>
          </a:bodyPr>
          <a:lstStyle/>
          <a:p>
            <a:pPr algn="ctr">
              <a:lnSpc>
                <a:spcPts val="7699"/>
              </a:lnSpc>
              <a:spcBef>
                <a:spcPct val="0"/>
              </a:spcBef>
            </a:pPr>
            <a:r>
              <a:rPr lang="en-US" sz="5499">
                <a:latin typeface="Josefin Sans Regular Bold"/>
              </a:rPr>
              <a:t>CVE-2023-28432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1432" y="-190500"/>
            <a:ext cx="7641697" cy="10287000"/>
          </a:xfrm>
          <a:custGeom>
            <a:avLst/>
            <a:gdLst/>
            <a:ahLst/>
            <a:cxnLst/>
            <a:rect l="l" t="t" r="r" b="b"/>
            <a:pathLst>
              <a:path w="7641697" h="10287000">
                <a:moveTo>
                  <a:pt x="0" y="0"/>
                </a:moveTo>
                <a:lnTo>
                  <a:pt x="7641698" y="0"/>
                </a:lnTo>
                <a:lnTo>
                  <a:pt x="7641698" y="10287000"/>
                </a:lnTo>
                <a:lnTo>
                  <a:pt x="0" y="10287000"/>
                </a:lnTo>
                <a:lnTo>
                  <a:pt x="0" y="0"/>
                </a:lnTo>
                <a:close/>
              </a:path>
            </a:pathLst>
          </a:custGeom>
          <a:blipFill>
            <a:blip r:embed="rId2"/>
            <a:stretch>
              <a:fillRect l="-23723" r="-78201"/>
            </a:stretch>
          </a:blipFill>
        </p:spPr>
      </p:sp>
      <p:sp>
        <p:nvSpPr>
          <p:cNvPr id="3" name="Freeform 3"/>
          <p:cNvSpPr/>
          <p:nvPr/>
        </p:nvSpPr>
        <p:spPr>
          <a:xfrm>
            <a:off x="7190265" y="2821517"/>
            <a:ext cx="11127999" cy="7465483"/>
          </a:xfrm>
          <a:custGeom>
            <a:avLst/>
            <a:gdLst/>
            <a:ahLst/>
            <a:cxnLst/>
            <a:rect l="l" t="t" r="r" b="b"/>
            <a:pathLst>
              <a:path w="11127999" h="7465483">
                <a:moveTo>
                  <a:pt x="0" y="0"/>
                </a:moveTo>
                <a:lnTo>
                  <a:pt x="11127998" y="0"/>
                </a:lnTo>
                <a:lnTo>
                  <a:pt x="11127998" y="7465483"/>
                </a:lnTo>
                <a:lnTo>
                  <a:pt x="0" y="7465483"/>
                </a:lnTo>
                <a:lnTo>
                  <a:pt x="0" y="0"/>
                </a:lnTo>
                <a:close/>
              </a:path>
            </a:pathLst>
          </a:custGeom>
          <a:blipFill>
            <a:blip r:embed="rId3"/>
            <a:stretch>
              <a:fillRect/>
            </a:stretch>
          </a:blipFill>
        </p:spPr>
      </p:sp>
      <p:sp>
        <p:nvSpPr>
          <p:cNvPr id="4" name="TextBox 4"/>
          <p:cNvSpPr txBox="1"/>
          <p:nvPr/>
        </p:nvSpPr>
        <p:spPr>
          <a:xfrm>
            <a:off x="7430537" y="73237"/>
            <a:ext cx="9621697" cy="2748280"/>
          </a:xfrm>
          <a:prstGeom prst="rect">
            <a:avLst/>
          </a:prstGeom>
        </p:spPr>
        <p:txBody>
          <a:bodyPr lIns="0" tIns="0" rIns="0" bIns="0" rtlCol="0" anchor="t">
            <a:spAutoFit/>
          </a:bodyPr>
          <a:lstStyle/>
          <a:p>
            <a:pPr algn="just">
              <a:lnSpc>
                <a:spcPts val="3919"/>
              </a:lnSpc>
              <a:spcBef>
                <a:spcPct val="0"/>
              </a:spcBef>
            </a:pPr>
            <a:r>
              <a:rPr lang="en-US" sz="2799">
                <a:solidFill>
                  <a:srgbClr val="000000"/>
                </a:solidFill>
                <a:latin typeface="Josefin Sans Regular Bold"/>
              </a:rPr>
              <a:t> - Cách thức hoạt động:</a:t>
            </a:r>
          </a:p>
          <a:p>
            <a:pPr algn="just">
              <a:lnSpc>
                <a:spcPts val="3499"/>
              </a:lnSpc>
              <a:spcBef>
                <a:spcPct val="0"/>
              </a:spcBef>
            </a:pPr>
            <a:r>
              <a:rPr lang="en-US" sz="2499">
                <a:solidFill>
                  <a:srgbClr val="000000"/>
                </a:solidFill>
                <a:latin typeface="Josefin Sans Regular"/>
              </a:rPr>
              <a:t>      Theo thông báo, lợi dụng này giả định sử dụng triển khai phân tán. Bootstrap API được giới thiệu chính thức tại https://github.com/minio/minio/pull/8550  và được phát hành trong RELEASE.2019-12-17T23-16-33Z để xác minh cấu hình máy chủ.</a:t>
            </a:r>
          </a:p>
          <a:p>
            <a:pPr algn="just">
              <a:lnSpc>
                <a:spcPts val="3919"/>
              </a:lnSpc>
              <a:spcBef>
                <a:spcPct val="0"/>
              </a:spcBef>
            </a:pPr>
            <a:r>
              <a:rPr lang="en-US" sz="2799">
                <a:solidFill>
                  <a:srgbClr val="000000"/>
                </a:solidFill>
                <a:latin typeface="Josefin Sans Regular"/>
              </a:rPr>
              <a:t> - </a:t>
            </a:r>
            <a:r>
              <a:rPr lang="en-US" sz="2799">
                <a:solidFill>
                  <a:srgbClr val="000000"/>
                </a:solidFill>
                <a:latin typeface="Josefin Sans Regular Bold"/>
              </a:rPr>
              <a:t>Đoạn code liên quan tới lỗ hổng: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52400" y="38100"/>
            <a:ext cx="5249664" cy="688975"/>
          </a:xfrm>
          <a:prstGeom prst="rect">
            <a:avLst/>
          </a:prstGeom>
        </p:spPr>
        <p:txBody>
          <a:bodyPr lIns="0" tIns="0" rIns="0" bIns="0" rtlCol="0" anchor="t">
            <a:spAutoFit/>
          </a:bodyPr>
          <a:lstStyle/>
          <a:p>
            <a:pPr algn="ctr">
              <a:lnSpc>
                <a:spcPts val="5599"/>
              </a:lnSpc>
              <a:spcBef>
                <a:spcPct val="0"/>
              </a:spcBef>
            </a:pPr>
            <a:r>
              <a:rPr lang="en-US" sz="3999">
                <a:latin typeface="Josefin Sans Regular Bold"/>
              </a:rPr>
              <a:t> - Cách thức khai thác:</a:t>
            </a:r>
          </a:p>
        </p:txBody>
      </p:sp>
      <p:pic>
        <p:nvPicPr>
          <p:cNvPr id="2" name="Picture 1" descr="A picture containing text, screenshot, diagram, font&#10;&#10;Description automatically generated">
            <a:extLst>
              <a:ext uri="{FF2B5EF4-FFF2-40B4-BE49-F238E27FC236}">
                <a16:creationId xmlns:a16="http://schemas.microsoft.com/office/drawing/2014/main" id="{F61C3DDE-401F-B985-30CD-17D8809A116A}"/>
              </a:ext>
            </a:extLst>
          </p:cNvPr>
          <p:cNvPicPr>
            <a:picLocks noChangeAspect="1"/>
          </p:cNvPicPr>
          <p:nvPr/>
        </p:nvPicPr>
        <p:blipFill>
          <a:blip r:embed="rId2"/>
          <a:stretch>
            <a:fillRect/>
          </a:stretch>
        </p:blipFill>
        <p:spPr>
          <a:xfrm>
            <a:off x="4071043" y="4978908"/>
            <a:ext cx="10145915" cy="4812792"/>
          </a:xfrm>
          <a:prstGeom prst="rect">
            <a:avLst/>
          </a:prstGeom>
        </p:spPr>
      </p:pic>
      <p:sp>
        <p:nvSpPr>
          <p:cNvPr id="9" name="TextBox 8">
            <a:extLst>
              <a:ext uri="{FF2B5EF4-FFF2-40B4-BE49-F238E27FC236}">
                <a16:creationId xmlns:a16="http://schemas.microsoft.com/office/drawing/2014/main" id="{4688480A-06DE-09FE-6471-F0F4E8D7652A}"/>
              </a:ext>
            </a:extLst>
          </p:cNvPr>
          <p:cNvSpPr txBox="1"/>
          <p:nvPr/>
        </p:nvSpPr>
        <p:spPr>
          <a:xfrm>
            <a:off x="381000" y="952500"/>
            <a:ext cx="16002000" cy="3824124"/>
          </a:xfrm>
          <a:prstGeom prst="rect">
            <a:avLst/>
          </a:prstGeom>
        </p:spPr>
        <p:txBody>
          <a:bodyPr wrap="square" lIns="0" tIns="0" rIns="0" bIns="0" rtlCol="0" anchor="t">
            <a:spAutoFit/>
          </a:bodyPr>
          <a:lstStyle>
            <a:defPPr>
              <a:defRPr lang="en-US"/>
            </a:defPPr>
            <a:lvl1pPr algn="ctr">
              <a:lnSpc>
                <a:spcPts val="5599"/>
              </a:lnSpc>
              <a:spcBef>
                <a:spcPct val="0"/>
              </a:spcBef>
              <a:defRPr sz="3999">
                <a:latin typeface="Josefin Sans Regular Bold"/>
              </a:defRPr>
            </a:lvl1pPr>
          </a:lstStyle>
          <a:p>
            <a:pPr algn="l">
              <a:lnSpc>
                <a:spcPct val="150000"/>
              </a:lnSpc>
            </a:pPr>
            <a:r>
              <a:rPr lang="en-US" sz="2800"/>
              <a:t>B1. Kẻ tấn công thực hiện gửi yêu cầu sau tới máy chủ MinIO bằng cURL</a:t>
            </a:r>
          </a:p>
          <a:p>
            <a:pPr algn="l">
              <a:lnSpc>
                <a:spcPct val="150000"/>
              </a:lnSpc>
            </a:pPr>
            <a:r>
              <a:rPr lang="en-US" sz="2800"/>
              <a:t>curl  http://&lt;IP&gt;:9000/minio/bootstrap/v1/verify</a:t>
            </a:r>
          </a:p>
          <a:p>
            <a:pPr algn="l">
              <a:lnSpc>
                <a:spcPct val="150000"/>
              </a:lnSpc>
            </a:pPr>
            <a:r>
              <a:rPr lang="en-US" sz="2800"/>
              <a:t>B2. Chặn bắt yêu cầu bằng công cụ kiểm thử Burpsuite.</a:t>
            </a:r>
          </a:p>
          <a:p>
            <a:pPr algn="l">
              <a:lnSpc>
                <a:spcPct val="150000"/>
              </a:lnSpc>
            </a:pPr>
            <a:r>
              <a:rPr lang="en-US" sz="2800"/>
              <a:t>B3. Sửa đổi phương thức từ Get sang POST</a:t>
            </a:r>
          </a:p>
          <a:p>
            <a:pPr algn="l">
              <a:lnSpc>
                <a:spcPct val="150000"/>
              </a:lnSpc>
            </a:pPr>
            <a:r>
              <a:rPr lang="en-US" sz="2800"/>
              <a:t>B4. Gửi lại request đã được chỉnh sửa tới MinIO.</a:t>
            </a:r>
          </a:p>
          <a:p>
            <a:pPr algn="l">
              <a:lnSpc>
                <a:spcPct val="150000"/>
              </a:lnSpc>
            </a:pPr>
            <a:r>
              <a:rPr lang="en-US" sz="2800"/>
              <a:t>B5. Thu thập thông tin từ phàn hồi và đăng nhập với quyền quản trị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800" kern="1200">
                <a:solidFill>
                  <a:srgbClr val="FFFFFF"/>
                </a:solidFill>
                <a:latin typeface="+mj-lt"/>
                <a:ea typeface="+mj-ea"/>
                <a:cs typeface="+mj-cs"/>
              </a:rPr>
              <a:t>  Chúng ta có thể thấy “MINIO_ROOT_USER”:minioadmin và “MINIO_ROOT_PASSWORD” : minio-Loc@abc1234</a:t>
            </a:r>
          </a:p>
        </p:txBody>
      </p:sp>
      <p:pic>
        <p:nvPicPr>
          <p:cNvPr id="3" name="Picture 2" descr="A screenshot of a computer&#10;&#10;Description automatically generated with medium confidence">
            <a:extLst>
              <a:ext uri="{FF2B5EF4-FFF2-40B4-BE49-F238E27FC236}">
                <a16:creationId xmlns:a16="http://schemas.microsoft.com/office/drawing/2014/main" id="{6AC17362-357E-8AE9-CF86-33EFE3FA177D}"/>
              </a:ext>
            </a:extLst>
          </p:cNvPr>
          <p:cNvPicPr>
            <a:picLocks noChangeAspect="1"/>
          </p:cNvPicPr>
          <p:nvPr/>
        </p:nvPicPr>
        <p:blipFill>
          <a:blip r:embed="rId2"/>
          <a:stretch>
            <a:fillRect/>
          </a:stretch>
        </p:blipFill>
        <p:spPr>
          <a:xfrm>
            <a:off x="7072373" y="684787"/>
            <a:ext cx="10124979" cy="835310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18450" y="1989626"/>
            <a:ext cx="11651100" cy="7475741"/>
          </a:xfrm>
          <a:custGeom>
            <a:avLst/>
            <a:gdLst/>
            <a:ahLst/>
            <a:cxnLst/>
            <a:rect l="l" t="t" r="r" b="b"/>
            <a:pathLst>
              <a:path w="11651100" h="7475741">
                <a:moveTo>
                  <a:pt x="0" y="0"/>
                </a:moveTo>
                <a:lnTo>
                  <a:pt x="11651100" y="0"/>
                </a:lnTo>
                <a:lnTo>
                  <a:pt x="11651100" y="7475741"/>
                </a:lnTo>
                <a:lnTo>
                  <a:pt x="0" y="7475741"/>
                </a:lnTo>
                <a:lnTo>
                  <a:pt x="0" y="0"/>
                </a:lnTo>
                <a:close/>
              </a:path>
            </a:pathLst>
          </a:custGeom>
          <a:blipFill>
            <a:blip r:embed="rId2"/>
            <a:stretch>
              <a:fillRect r="-2484"/>
            </a:stretch>
          </a:blipFill>
        </p:spPr>
      </p:sp>
      <p:sp>
        <p:nvSpPr>
          <p:cNvPr id="6" name="TextBox 6"/>
          <p:cNvSpPr txBox="1"/>
          <p:nvPr/>
        </p:nvSpPr>
        <p:spPr>
          <a:xfrm>
            <a:off x="457200" y="511933"/>
            <a:ext cx="9296400" cy="619400"/>
          </a:xfrm>
          <a:prstGeom prst="rect">
            <a:avLst/>
          </a:prstGeom>
        </p:spPr>
        <p:txBody>
          <a:bodyPr wrap="square" lIns="0" tIns="0" rIns="0" bIns="0" rtlCol="0" anchor="t">
            <a:spAutoFit/>
          </a:bodyPr>
          <a:lstStyle/>
          <a:p>
            <a:pPr>
              <a:lnSpc>
                <a:spcPts val="5040"/>
              </a:lnSpc>
              <a:spcBef>
                <a:spcPct val="0"/>
              </a:spcBef>
            </a:pPr>
            <a:r>
              <a:rPr lang="en-US" sz="3600">
                <a:latin typeface="Josefin Sans Regular"/>
              </a:rPr>
              <a:t>Thành công đăng nhập với quyền quản trị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1255014" cy="10287000"/>
          </a:xfrm>
          <a:custGeom>
            <a:avLst/>
            <a:gdLst/>
            <a:ahLst/>
            <a:cxnLst/>
            <a:rect l="l" t="t" r="r" b="b"/>
            <a:pathLst>
              <a:path w="1255014" h="10287000">
                <a:moveTo>
                  <a:pt x="0" y="0"/>
                </a:moveTo>
                <a:lnTo>
                  <a:pt x="1255014" y="0"/>
                </a:lnTo>
                <a:lnTo>
                  <a:pt x="1255014" y="10287000"/>
                </a:lnTo>
                <a:lnTo>
                  <a:pt x="0" y="10287000"/>
                </a:lnTo>
                <a:lnTo>
                  <a:pt x="0" y="0"/>
                </a:lnTo>
                <a:close/>
              </a:path>
            </a:pathLst>
          </a:custGeom>
          <a:blipFill>
            <a:blip r:embed="rId2"/>
            <a:stretch>
              <a:fillRect l="-12500" r="-12500"/>
            </a:stretch>
          </a:blipFill>
        </p:spPr>
      </p:sp>
      <p:sp>
        <p:nvSpPr>
          <p:cNvPr id="4" name="Freeform 4"/>
          <p:cNvSpPr/>
          <p:nvPr/>
        </p:nvSpPr>
        <p:spPr>
          <a:xfrm>
            <a:off x="10345218" y="980394"/>
            <a:ext cx="7620000" cy="7851775"/>
          </a:xfrm>
          <a:custGeom>
            <a:avLst/>
            <a:gdLst/>
            <a:ahLst/>
            <a:cxnLst/>
            <a:rect l="l" t="t" r="r" b="b"/>
            <a:pathLst>
              <a:path w="7389701" h="5319310">
                <a:moveTo>
                  <a:pt x="0" y="0"/>
                </a:moveTo>
                <a:lnTo>
                  <a:pt x="7389701" y="0"/>
                </a:lnTo>
                <a:lnTo>
                  <a:pt x="7389701" y="5319310"/>
                </a:lnTo>
                <a:lnTo>
                  <a:pt x="0" y="5319310"/>
                </a:lnTo>
                <a:lnTo>
                  <a:pt x="0" y="0"/>
                </a:lnTo>
                <a:close/>
              </a:path>
            </a:pathLst>
          </a:custGeom>
          <a:blipFill>
            <a:blip r:embed="rId3"/>
            <a:stretch>
              <a:fillRect r="-43148"/>
            </a:stretch>
          </a:blipFill>
        </p:spPr>
      </p:sp>
      <p:sp>
        <p:nvSpPr>
          <p:cNvPr id="5" name="TextBox 5"/>
          <p:cNvSpPr txBox="1"/>
          <p:nvPr/>
        </p:nvSpPr>
        <p:spPr>
          <a:xfrm>
            <a:off x="1789294" y="1431925"/>
            <a:ext cx="7811905" cy="6249788"/>
          </a:xfrm>
          <a:prstGeom prst="rect">
            <a:avLst/>
          </a:prstGeom>
        </p:spPr>
        <p:txBody>
          <a:bodyPr wrap="square" lIns="0" tIns="0" rIns="0" bIns="0" rtlCol="0" anchor="t">
            <a:spAutoFit/>
          </a:bodyPr>
          <a:lstStyle/>
          <a:p>
            <a:pPr algn="just">
              <a:lnSpc>
                <a:spcPts val="4900"/>
              </a:lnSpc>
              <a:spcBef>
                <a:spcPct val="0"/>
              </a:spcBef>
            </a:pPr>
            <a:r>
              <a:rPr lang="en-US" sz="3200">
                <a:solidFill>
                  <a:srgbClr val="000000"/>
                </a:solidFill>
                <a:latin typeface="Josefin Sans Regular"/>
              </a:rPr>
              <a:t>   Không có cách giải quyết nào khác ngoài việc nâng cấp mới hơn RELEASE.2023-03-20T20-16-18Z </a:t>
            </a:r>
          </a:p>
          <a:p>
            <a:pPr algn="just">
              <a:lnSpc>
                <a:spcPts val="4900"/>
              </a:lnSpc>
              <a:spcBef>
                <a:spcPct val="0"/>
              </a:spcBef>
            </a:pPr>
            <a:r>
              <a:rPr lang="en-US" sz="3200">
                <a:solidFill>
                  <a:srgbClr val="000000"/>
                </a:solidFill>
                <a:latin typeface="Josefin Sans Regular"/>
              </a:rPr>
              <a:t>   Nhà phát triển đã cam kết cung cấp bản vá </a:t>
            </a:r>
          </a:p>
          <a:p>
            <a:pPr algn="just">
              <a:lnSpc>
                <a:spcPts val="4900"/>
              </a:lnSpc>
              <a:spcBef>
                <a:spcPct val="0"/>
              </a:spcBef>
            </a:pPr>
            <a:r>
              <a:rPr lang="en-US" sz="3200">
                <a:solidFill>
                  <a:srgbClr val="000000"/>
                </a:solidFill>
                <a:latin typeface="Josefin Sans Regular"/>
              </a:rPr>
              <a:t>https://github.com/minio/minio/commit/3b5dbf90468b874e99253d241d16d175c2454077  .Khác biệt có thể thấy rằng hoạt động bỏ qua trường nhạy cảm đã được thêm vào:</a:t>
            </a:r>
          </a:p>
        </p:txBody>
      </p:sp>
      <p:sp>
        <p:nvSpPr>
          <p:cNvPr id="6" name="TextBox 6"/>
          <p:cNvSpPr txBox="1"/>
          <p:nvPr/>
        </p:nvSpPr>
        <p:spPr>
          <a:xfrm>
            <a:off x="1387610" y="291419"/>
            <a:ext cx="8825012" cy="688975"/>
          </a:xfrm>
          <a:prstGeom prst="rect">
            <a:avLst/>
          </a:prstGeom>
        </p:spPr>
        <p:txBody>
          <a:bodyPr lIns="0" tIns="0" rIns="0" bIns="0" rtlCol="0" anchor="t">
            <a:spAutoFit/>
          </a:bodyPr>
          <a:lstStyle/>
          <a:p>
            <a:pPr algn="ctr">
              <a:lnSpc>
                <a:spcPts val="5599"/>
              </a:lnSpc>
              <a:spcBef>
                <a:spcPct val="0"/>
              </a:spcBef>
            </a:pPr>
            <a:r>
              <a:rPr lang="en-US" sz="3999">
                <a:latin typeface="Josefin Sans Regular Bold"/>
              </a:rPr>
              <a:t> - Cách giải quyết và hạn chế lỗ hổng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400087" y="357844"/>
            <a:ext cx="11702293" cy="9133497"/>
          </a:xfrm>
          <a:prstGeom prst="rect">
            <a:avLst/>
          </a:prstGeom>
        </p:spPr>
      </p:pic>
      <p:sp>
        <p:nvSpPr>
          <p:cNvPr id="6" name="TextBox 6"/>
          <p:cNvSpPr txBox="1"/>
          <p:nvPr/>
        </p:nvSpPr>
        <p:spPr>
          <a:xfrm>
            <a:off x="3716053" y="4057689"/>
            <a:ext cx="11070361" cy="1638558"/>
          </a:xfrm>
          <a:prstGeom prst="rect">
            <a:avLst/>
          </a:prstGeom>
        </p:spPr>
        <p:txBody>
          <a:bodyPr lIns="0" tIns="0" rIns="0" bIns="0" rtlCol="0" anchor="t">
            <a:spAutoFit/>
          </a:bodyPr>
          <a:lstStyle/>
          <a:p>
            <a:pPr algn="ctr">
              <a:lnSpc>
                <a:spcPts val="6579"/>
              </a:lnSpc>
              <a:spcBef>
                <a:spcPct val="0"/>
              </a:spcBef>
            </a:pPr>
            <a:r>
              <a:rPr lang="en-US" sz="4699">
                <a:solidFill>
                  <a:srgbClr val="000000"/>
                </a:solidFill>
                <a:latin typeface="Josefin Sans Regular Bold"/>
              </a:rPr>
              <a:t>CHƯƠNG 3: TRIỂN KHAI THỰC NGHIỆM KHAI THÁC CVE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424" y="4706576"/>
            <a:ext cx="2342312" cy="5580424"/>
          </a:xfrm>
          <a:custGeom>
            <a:avLst/>
            <a:gdLst/>
            <a:ahLst/>
            <a:cxnLst/>
            <a:rect l="l" t="t" r="r" b="b"/>
            <a:pathLst>
              <a:path w="2342312" h="5580424">
                <a:moveTo>
                  <a:pt x="0" y="0"/>
                </a:moveTo>
                <a:lnTo>
                  <a:pt x="2342312" y="0"/>
                </a:lnTo>
                <a:lnTo>
                  <a:pt x="2342312" y="5580424"/>
                </a:lnTo>
                <a:lnTo>
                  <a:pt x="0" y="5580424"/>
                </a:lnTo>
                <a:lnTo>
                  <a:pt x="0" y="0"/>
                </a:lnTo>
                <a:close/>
              </a:path>
            </a:pathLst>
          </a:custGeom>
          <a:blipFill>
            <a:blip r:embed="rId2"/>
            <a:stretch>
              <a:fillRect t="-3131" b="-3131"/>
            </a:stretch>
          </a:blipFill>
        </p:spPr>
      </p:sp>
      <p:sp>
        <p:nvSpPr>
          <p:cNvPr id="4" name="Freeform 4"/>
          <p:cNvSpPr/>
          <p:nvPr/>
        </p:nvSpPr>
        <p:spPr>
          <a:xfrm rot="644969">
            <a:off x="2308196" y="2386133"/>
            <a:ext cx="1266170" cy="1892374"/>
          </a:xfrm>
          <a:custGeom>
            <a:avLst/>
            <a:gdLst/>
            <a:ahLst/>
            <a:cxnLst/>
            <a:rect l="l" t="t" r="r" b="b"/>
            <a:pathLst>
              <a:path w="1266170" h="1892374">
                <a:moveTo>
                  <a:pt x="0" y="0"/>
                </a:moveTo>
                <a:lnTo>
                  <a:pt x="1266171" y="0"/>
                </a:lnTo>
                <a:lnTo>
                  <a:pt x="1266171" y="1892374"/>
                </a:lnTo>
                <a:lnTo>
                  <a:pt x="0" y="189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25221" y="5953891"/>
            <a:ext cx="2296202" cy="4281962"/>
          </a:xfrm>
          <a:custGeom>
            <a:avLst/>
            <a:gdLst/>
            <a:ahLst/>
            <a:cxnLst/>
            <a:rect l="l" t="t" r="r" b="b"/>
            <a:pathLst>
              <a:path w="2296202" h="4281962">
                <a:moveTo>
                  <a:pt x="0" y="0"/>
                </a:moveTo>
                <a:lnTo>
                  <a:pt x="2296202" y="0"/>
                </a:lnTo>
                <a:lnTo>
                  <a:pt x="2296202" y="4281962"/>
                </a:lnTo>
                <a:lnTo>
                  <a:pt x="0" y="42819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029791" y="5902744"/>
            <a:ext cx="4258209" cy="4384256"/>
          </a:xfrm>
          <a:custGeom>
            <a:avLst/>
            <a:gdLst/>
            <a:ahLst/>
            <a:cxnLst/>
            <a:rect l="l" t="t" r="r" b="b"/>
            <a:pathLst>
              <a:path w="4258209" h="4384256">
                <a:moveTo>
                  <a:pt x="0" y="0"/>
                </a:moveTo>
                <a:lnTo>
                  <a:pt x="4258209" y="0"/>
                </a:lnTo>
                <a:lnTo>
                  <a:pt x="4258209" y="4384256"/>
                </a:lnTo>
                <a:lnTo>
                  <a:pt x="0" y="4384256"/>
                </a:lnTo>
                <a:lnTo>
                  <a:pt x="0" y="0"/>
                </a:lnTo>
                <a:close/>
              </a:path>
            </a:pathLst>
          </a:custGeom>
          <a:blipFill>
            <a:blip r:embed="rId7"/>
            <a:stretch>
              <a:fillRect/>
            </a:stretch>
          </a:blipFill>
        </p:spPr>
      </p:sp>
      <p:sp>
        <p:nvSpPr>
          <p:cNvPr id="7" name="TextBox 7"/>
          <p:cNvSpPr txBox="1"/>
          <p:nvPr/>
        </p:nvSpPr>
        <p:spPr>
          <a:xfrm>
            <a:off x="4613637" y="2188519"/>
            <a:ext cx="9060725" cy="3195319"/>
          </a:xfrm>
          <a:prstGeom prst="rect">
            <a:avLst/>
          </a:prstGeom>
        </p:spPr>
        <p:txBody>
          <a:bodyPr lIns="0" tIns="0" rIns="0" bIns="0" rtlCol="0" anchor="t">
            <a:spAutoFit/>
          </a:bodyPr>
          <a:lstStyle/>
          <a:p>
            <a:pPr algn="ctr">
              <a:lnSpc>
                <a:spcPts val="12880"/>
              </a:lnSpc>
            </a:pPr>
            <a:r>
              <a:rPr lang="en-US" sz="9200">
                <a:solidFill>
                  <a:srgbClr val="000000"/>
                </a:solidFill>
                <a:latin typeface="Paytone One"/>
              </a:rPr>
              <a:t>What's the Question? </a:t>
            </a:r>
          </a:p>
        </p:txBody>
      </p:sp>
      <p:sp>
        <p:nvSpPr>
          <p:cNvPr id="8" name="TextBox 8"/>
          <p:cNvSpPr txBox="1"/>
          <p:nvPr/>
        </p:nvSpPr>
        <p:spPr>
          <a:xfrm>
            <a:off x="6944816" y="5817019"/>
            <a:ext cx="4398367" cy="615950"/>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Josefin Sans Regular"/>
              </a:rPr>
              <a:t>Have a good evening!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95600" y="2190483"/>
            <a:ext cx="13944600" cy="6194003"/>
          </a:xfrm>
          <a:prstGeom prst="rect">
            <a:avLst/>
          </a:prstGeom>
        </p:spPr>
        <p:txBody>
          <a:bodyPr wrap="square" lIns="0" tIns="0" rIns="0" bIns="0" rtlCol="0" anchor="t">
            <a:spAutoFit/>
          </a:bodyPr>
          <a:lstStyle/>
          <a:p>
            <a:pPr algn="just">
              <a:lnSpc>
                <a:spcPts val="5390"/>
              </a:lnSpc>
            </a:pPr>
            <a:r>
              <a:rPr lang="en-US" sz="3500">
                <a:latin typeface="Josefin Sans Regular"/>
              </a:rPr>
              <a:t>    Lỗ hổng phần mềm và các mã định danh CVE (Common Vulnerabilities and Exposures) là một vấn đề rất nghiêm trọng trong lĩnh vực bảo mật thông tin. Các lỗ hổng có thể ảnh hưởng đến nhiều loại phần mềm và hệ thống, bao gồm cả hệ thống máy tính, các ứng dụng web và di động. </a:t>
            </a:r>
          </a:p>
          <a:p>
            <a:pPr algn="just">
              <a:lnSpc>
                <a:spcPts val="5390"/>
              </a:lnSpc>
            </a:pPr>
            <a:r>
              <a:rPr lang="en-US" sz="3500">
                <a:latin typeface="Josefin Sans Regular"/>
              </a:rPr>
              <a:t>    Với mong muốn có thêm hiểu biết và nghiên cứu sâu hơn về các lỗ hổng phần mềm thông qua khai thác mã định danh CVE, nhóm đã thống nhất và thực hiện nghiên cứu CVE-2022-0847 và CVE-2023-28432 làm bài tập báo cáo. </a:t>
            </a:r>
          </a:p>
        </p:txBody>
      </p:sp>
      <p:sp>
        <p:nvSpPr>
          <p:cNvPr id="3" name="Freeform 3"/>
          <p:cNvSpPr/>
          <p:nvPr/>
        </p:nvSpPr>
        <p:spPr>
          <a:xfrm>
            <a:off x="1188193" y="0"/>
            <a:ext cx="1041647" cy="1377178"/>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64182" y="483372"/>
            <a:ext cx="1041647" cy="1377178"/>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92769" y="946787"/>
            <a:ext cx="1041647" cy="1377178"/>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895600" y="908865"/>
            <a:ext cx="3950395" cy="936625"/>
          </a:xfrm>
          <a:prstGeom prst="rect">
            <a:avLst/>
          </a:prstGeom>
        </p:spPr>
        <p:txBody>
          <a:bodyPr lIns="0" tIns="0" rIns="0" bIns="0" rtlCol="0" anchor="t">
            <a:spAutoFit/>
          </a:bodyPr>
          <a:lstStyle/>
          <a:p>
            <a:pPr algn="ctr">
              <a:lnSpc>
                <a:spcPts val="7699"/>
              </a:lnSpc>
              <a:spcBef>
                <a:spcPct val="0"/>
              </a:spcBef>
            </a:pPr>
            <a:r>
              <a:rPr lang="en-US" sz="5499">
                <a:solidFill>
                  <a:srgbClr val="FF7A00"/>
                </a:solidFill>
                <a:latin typeface="Josefin Sans Regular Bold"/>
              </a:rPr>
              <a:t>GIỚI THIỆU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4430" y="2301855"/>
            <a:ext cx="672248" cy="1455656"/>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63505" y="607469"/>
            <a:ext cx="1769678" cy="1373914"/>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67165" y="3805776"/>
            <a:ext cx="1962358" cy="2316088"/>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897222" y="2236707"/>
            <a:ext cx="1261081" cy="1024628"/>
          </a:xfrm>
          <a:custGeom>
            <a:avLst/>
            <a:gdLst/>
            <a:ahLst/>
            <a:cxnLst/>
            <a:rect l="l" t="t" r="r" b="b"/>
            <a:pathLst>
              <a:path w="2240458" h="1820372">
                <a:moveTo>
                  <a:pt x="0" y="0"/>
                </a:moveTo>
                <a:lnTo>
                  <a:pt x="2240457" y="0"/>
                </a:lnTo>
                <a:lnTo>
                  <a:pt x="2240457" y="1820372"/>
                </a:lnTo>
                <a:lnTo>
                  <a:pt x="0" y="18203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4897222" y="4559509"/>
            <a:ext cx="1261081" cy="1024628"/>
          </a:xfrm>
          <a:custGeom>
            <a:avLst/>
            <a:gdLst/>
            <a:ahLst/>
            <a:cxnLst/>
            <a:rect l="l" t="t" r="r" b="b"/>
            <a:pathLst>
              <a:path w="2240458" h="1820372">
                <a:moveTo>
                  <a:pt x="0" y="0"/>
                </a:moveTo>
                <a:lnTo>
                  <a:pt x="2240457" y="0"/>
                </a:lnTo>
                <a:lnTo>
                  <a:pt x="2240457" y="1820372"/>
                </a:lnTo>
                <a:lnTo>
                  <a:pt x="0" y="18203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4897222" y="6884706"/>
            <a:ext cx="1261081" cy="1024628"/>
          </a:xfrm>
          <a:custGeom>
            <a:avLst/>
            <a:gdLst/>
            <a:ahLst/>
            <a:cxnLst/>
            <a:rect l="l" t="t" r="r" b="b"/>
            <a:pathLst>
              <a:path w="2240458" h="1820372">
                <a:moveTo>
                  <a:pt x="0" y="0"/>
                </a:moveTo>
                <a:lnTo>
                  <a:pt x="2240457" y="0"/>
                </a:lnTo>
                <a:lnTo>
                  <a:pt x="2240457" y="1820371"/>
                </a:lnTo>
                <a:lnTo>
                  <a:pt x="0" y="18203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3917846" y="576182"/>
            <a:ext cx="4073327" cy="952184"/>
          </a:xfrm>
          <a:prstGeom prst="rect">
            <a:avLst/>
          </a:prstGeom>
        </p:spPr>
        <p:txBody>
          <a:bodyPr lIns="0" tIns="0" rIns="0" bIns="0" rtlCol="0" anchor="t">
            <a:spAutoFit/>
          </a:bodyPr>
          <a:lstStyle/>
          <a:p>
            <a:pPr algn="ctr">
              <a:lnSpc>
                <a:spcPts val="7699"/>
              </a:lnSpc>
              <a:spcBef>
                <a:spcPct val="0"/>
              </a:spcBef>
            </a:pPr>
            <a:r>
              <a:rPr lang="en-US" sz="5499">
                <a:latin typeface="Josefin Sans Bold"/>
              </a:rPr>
              <a:t>NỘI DUNG </a:t>
            </a:r>
          </a:p>
        </p:txBody>
      </p:sp>
      <p:sp>
        <p:nvSpPr>
          <p:cNvPr id="10" name="TextBox 10"/>
          <p:cNvSpPr txBox="1"/>
          <p:nvPr/>
        </p:nvSpPr>
        <p:spPr>
          <a:xfrm>
            <a:off x="6705600" y="2358496"/>
            <a:ext cx="4022924" cy="781050"/>
          </a:xfrm>
          <a:prstGeom prst="rect">
            <a:avLst/>
          </a:prstGeom>
        </p:spPr>
        <p:txBody>
          <a:bodyPr lIns="0" tIns="0" rIns="0" bIns="0" rtlCol="0" anchor="t">
            <a:spAutoFit/>
          </a:bodyPr>
          <a:lstStyle/>
          <a:p>
            <a:pPr algn="ctr">
              <a:lnSpc>
                <a:spcPts val="6299"/>
              </a:lnSpc>
              <a:spcBef>
                <a:spcPct val="0"/>
              </a:spcBef>
            </a:pPr>
            <a:r>
              <a:rPr lang="en-US" sz="4500">
                <a:latin typeface="Josefin Sans Regular"/>
              </a:rPr>
              <a:t>Cơ sở lý thuyết </a:t>
            </a:r>
          </a:p>
        </p:txBody>
      </p:sp>
      <p:sp>
        <p:nvSpPr>
          <p:cNvPr id="11" name="TextBox 11"/>
          <p:cNvSpPr txBox="1"/>
          <p:nvPr/>
        </p:nvSpPr>
        <p:spPr>
          <a:xfrm>
            <a:off x="5791200" y="4624734"/>
            <a:ext cx="9486420" cy="1485087"/>
          </a:xfrm>
          <a:prstGeom prst="rect">
            <a:avLst/>
          </a:prstGeom>
        </p:spPr>
        <p:txBody>
          <a:bodyPr lIns="0" tIns="0" rIns="0" bIns="0" rtlCol="0" anchor="t">
            <a:spAutoFit/>
          </a:bodyPr>
          <a:lstStyle/>
          <a:p>
            <a:pPr algn="ctr">
              <a:lnSpc>
                <a:spcPts val="5860"/>
              </a:lnSpc>
              <a:spcBef>
                <a:spcPct val="0"/>
              </a:spcBef>
            </a:pPr>
            <a:r>
              <a:rPr lang="en-US" sz="4186">
                <a:latin typeface="Josefin Sans Regular"/>
              </a:rPr>
              <a:t> Giới thiệu về CVE-2022-0847 và</a:t>
            </a:r>
          </a:p>
          <a:p>
            <a:pPr algn="ctr">
              <a:lnSpc>
                <a:spcPts val="5860"/>
              </a:lnSpc>
              <a:spcBef>
                <a:spcPct val="0"/>
              </a:spcBef>
            </a:pPr>
            <a:r>
              <a:rPr lang="en-US" sz="4186">
                <a:latin typeface="Josefin Sans Regular"/>
              </a:rPr>
              <a:t> CVE-2023-28432</a:t>
            </a:r>
          </a:p>
        </p:txBody>
      </p:sp>
      <p:sp>
        <p:nvSpPr>
          <p:cNvPr id="12" name="TextBox 12"/>
          <p:cNvSpPr txBox="1"/>
          <p:nvPr/>
        </p:nvSpPr>
        <p:spPr>
          <a:xfrm>
            <a:off x="6158303" y="6922169"/>
            <a:ext cx="8102071" cy="1581150"/>
          </a:xfrm>
          <a:prstGeom prst="rect">
            <a:avLst/>
          </a:prstGeom>
        </p:spPr>
        <p:txBody>
          <a:bodyPr lIns="0" tIns="0" rIns="0" bIns="0" rtlCol="0" anchor="t">
            <a:spAutoFit/>
          </a:bodyPr>
          <a:lstStyle/>
          <a:p>
            <a:pPr algn="ctr">
              <a:lnSpc>
                <a:spcPts val="6299"/>
              </a:lnSpc>
              <a:spcBef>
                <a:spcPct val="0"/>
              </a:spcBef>
            </a:pPr>
            <a:r>
              <a:rPr lang="en-US" sz="4500">
                <a:latin typeface="Josefin Sans Regular"/>
              </a:rPr>
              <a:t> Triển khai thực nghiệm khai thác CVE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41974" y="756277"/>
            <a:ext cx="10900030" cy="8502023"/>
          </a:xfrm>
          <a:prstGeom prst="rect">
            <a:avLst/>
          </a:prstGeom>
        </p:spPr>
      </p:pic>
      <p:sp>
        <p:nvSpPr>
          <p:cNvPr id="3" name="Freeform 3"/>
          <p:cNvSpPr/>
          <p:nvPr/>
        </p:nvSpPr>
        <p:spPr>
          <a:xfrm>
            <a:off x="14683775" y="190500"/>
            <a:ext cx="3571243" cy="2562367"/>
          </a:xfrm>
          <a:custGeom>
            <a:avLst/>
            <a:gdLst/>
            <a:ahLst/>
            <a:cxnLst/>
            <a:rect l="l" t="t" r="r" b="b"/>
            <a:pathLst>
              <a:path w="4674677" h="3354081">
                <a:moveTo>
                  <a:pt x="0" y="0"/>
                </a:moveTo>
                <a:lnTo>
                  <a:pt x="4674676" y="0"/>
                </a:lnTo>
                <a:lnTo>
                  <a:pt x="4674676" y="3354080"/>
                </a:lnTo>
                <a:lnTo>
                  <a:pt x="0" y="33540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9600" y="6362700"/>
            <a:ext cx="2473582" cy="3559111"/>
          </a:xfrm>
          <a:custGeom>
            <a:avLst/>
            <a:gdLst/>
            <a:ahLst/>
            <a:cxnLst/>
            <a:rect l="l" t="t" r="r" b="b"/>
            <a:pathLst>
              <a:path w="2473582" h="3559111">
                <a:moveTo>
                  <a:pt x="0" y="0"/>
                </a:moveTo>
                <a:lnTo>
                  <a:pt x="2473582" y="0"/>
                </a:lnTo>
                <a:lnTo>
                  <a:pt x="2473582" y="3559111"/>
                </a:lnTo>
                <a:lnTo>
                  <a:pt x="0" y="35591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123707" y="4078675"/>
            <a:ext cx="9336562" cy="2432050"/>
          </a:xfrm>
          <a:prstGeom prst="rect">
            <a:avLst/>
          </a:prstGeom>
        </p:spPr>
        <p:txBody>
          <a:bodyPr lIns="0" tIns="0" rIns="0" bIns="0" rtlCol="0" anchor="t">
            <a:spAutoFit/>
          </a:bodyPr>
          <a:lstStyle/>
          <a:p>
            <a:pPr algn="ctr">
              <a:lnSpc>
                <a:spcPts val="9799"/>
              </a:lnSpc>
              <a:spcBef>
                <a:spcPct val="0"/>
              </a:spcBef>
            </a:pPr>
            <a:r>
              <a:rPr lang="en-US" sz="6999">
                <a:solidFill>
                  <a:srgbClr val="000000"/>
                </a:solidFill>
                <a:latin typeface="Josefin Sans Regular Bold"/>
              </a:rPr>
              <a:t>CHƯƠNG 1: CƠ SỞ LÝ THUYẾT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8600" y="1952473"/>
            <a:ext cx="17259300" cy="8325997"/>
          </a:xfrm>
          <a:prstGeom prst="rect">
            <a:avLst/>
          </a:prstGeom>
        </p:spPr>
        <p:txBody>
          <a:bodyPr lIns="0" tIns="0" rIns="0" bIns="0" rtlCol="0" anchor="t">
            <a:spAutoFit/>
          </a:bodyPr>
          <a:lstStyle/>
          <a:p>
            <a:pPr marL="971550" lvl="1" indent="-485775" algn="just">
              <a:lnSpc>
                <a:spcPts val="6299"/>
              </a:lnSpc>
              <a:buFont typeface="Arial"/>
              <a:buChar char="•"/>
            </a:pPr>
            <a:r>
              <a:rPr lang="en-US" sz="4400">
                <a:latin typeface="Josefin Sans Regular Bold"/>
              </a:rPr>
              <a:t>Những điểm yếu trong Kernel Linux </a:t>
            </a:r>
          </a:p>
          <a:p>
            <a:pPr algn="just">
              <a:lnSpc>
                <a:spcPts val="4900"/>
              </a:lnSpc>
            </a:pPr>
            <a:r>
              <a:rPr lang="en-US" sz="3200">
                <a:solidFill>
                  <a:srgbClr val="000000"/>
                </a:solidFill>
                <a:latin typeface="Josefin Sans Regular"/>
              </a:rPr>
              <a:t>     − Tham chiếu con trỏ Null (Ví dụ: Từ chối dịch vụ (CVE-2014-8173), đoạt quyền (CVE-2008-2812),…)</a:t>
            </a:r>
          </a:p>
          <a:p>
            <a:pPr algn="just">
              <a:lnSpc>
                <a:spcPts val="4900"/>
              </a:lnSpc>
            </a:pPr>
            <a:r>
              <a:rPr lang="en-US" sz="3200">
                <a:solidFill>
                  <a:srgbClr val="000000"/>
                </a:solidFill>
                <a:latin typeface="Josefin Sans Regular"/>
              </a:rPr>
              <a:t>      − Chia cho số 0 (Ví dụ: Từ chối dịch vụ (CVE-2015-4003) và (CVE-2013-6367),...)</a:t>
            </a:r>
          </a:p>
          <a:p>
            <a:pPr algn="just">
              <a:lnSpc>
                <a:spcPts val="4900"/>
              </a:lnSpc>
            </a:pPr>
            <a:r>
              <a:rPr lang="en-US" sz="3200">
                <a:solidFill>
                  <a:srgbClr val="000000"/>
                </a:solidFill>
                <a:latin typeface="Josefin Sans Regular"/>
              </a:rPr>
              <a:t>      − Sử dụng bộ nhớ sau khi đã giải phóng</a:t>
            </a:r>
          </a:p>
          <a:p>
            <a:pPr algn="just">
              <a:lnSpc>
                <a:spcPts val="4900"/>
              </a:lnSpc>
            </a:pPr>
            <a:r>
              <a:rPr lang="en-US" sz="3200">
                <a:solidFill>
                  <a:srgbClr val="000000"/>
                </a:solidFill>
                <a:latin typeface="Josefin Sans Regular"/>
              </a:rPr>
              <a:t>      − Lặp vô hạn (Ví dụ: CVE-2006-6058 và CVE-2013-0290,...)</a:t>
            </a:r>
          </a:p>
          <a:p>
            <a:pPr algn="just">
              <a:lnSpc>
                <a:spcPts val="4900"/>
              </a:lnSpc>
            </a:pPr>
            <a:r>
              <a:rPr lang="en-US" sz="3200">
                <a:solidFill>
                  <a:srgbClr val="000000"/>
                </a:solidFill>
                <a:latin typeface="Josefin Sans Regular"/>
              </a:rPr>
              <a:t>    − Lỗi tràn bộ đệm (Ví dụ: Lỗi Bộ nhớ (CVE-2009-1633), Giành lấy đặc quyền (CVE-2009-4004) và Từ chối Dịch vụ (CVE-2010-2492),...) </a:t>
            </a:r>
          </a:p>
          <a:p>
            <a:pPr algn="just">
              <a:lnSpc>
                <a:spcPts val="4900"/>
              </a:lnSpc>
            </a:pPr>
            <a:r>
              <a:rPr lang="en-US" sz="3200">
                <a:solidFill>
                  <a:srgbClr val="000000"/>
                </a:solidFill>
                <a:latin typeface="Josefin Sans Regular"/>
              </a:rPr>
              <a:t>     − Lỗi tràn số nguyên (Ví dụ: Từ chối Dịch vụ (CVE-2016-8830), Giành lấy Thông tin (CVE-2009-1265) và Lỗi Bộ nhớ (CVE-2010-3442),...)</a:t>
            </a:r>
          </a:p>
          <a:p>
            <a:pPr algn="just">
              <a:lnSpc>
                <a:spcPts val="4900"/>
              </a:lnSpc>
            </a:pPr>
            <a:r>
              <a:rPr lang="en-US" sz="3200">
                <a:solidFill>
                  <a:srgbClr val="000000"/>
                </a:solidFill>
                <a:latin typeface="Josefin Sans Regular"/>
              </a:rPr>
              <a:t>      − Race condition (Ví dụ:  Leo thang đặc quyền (CVE-2016-2059), Từ chối Dịch vụ (CVE-2006-2445), và Lỗi Bộ nhớ (CVE-2006-2629),...)</a:t>
            </a:r>
          </a:p>
          <a:p>
            <a:pPr algn="just">
              <a:lnSpc>
                <a:spcPts val="4900"/>
              </a:lnSpc>
            </a:pPr>
            <a:endParaRPr lang="en-US" sz="3200">
              <a:solidFill>
                <a:srgbClr val="000000"/>
              </a:solidFill>
              <a:latin typeface="Josefin Sans Regular"/>
            </a:endParaRPr>
          </a:p>
        </p:txBody>
      </p:sp>
      <p:sp>
        <p:nvSpPr>
          <p:cNvPr id="5" name="Freeform 5"/>
          <p:cNvSpPr/>
          <p:nvPr/>
        </p:nvSpPr>
        <p:spPr>
          <a:xfrm>
            <a:off x="15316200" y="169777"/>
            <a:ext cx="2678421" cy="1655752"/>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0" y="241099"/>
            <a:ext cx="11104278" cy="894476"/>
          </a:xfrm>
          <a:prstGeom prst="rect">
            <a:avLst/>
          </a:prstGeom>
        </p:spPr>
        <p:txBody>
          <a:bodyPr lIns="0" tIns="0" rIns="0" bIns="0" rtlCol="0" anchor="t">
            <a:spAutoFit/>
          </a:bodyPr>
          <a:lstStyle/>
          <a:p>
            <a:pPr algn="ctr">
              <a:lnSpc>
                <a:spcPts val="7699"/>
              </a:lnSpc>
              <a:spcBef>
                <a:spcPct val="0"/>
              </a:spcBef>
            </a:pPr>
            <a:r>
              <a:rPr lang="en-US" sz="4000" b="1">
                <a:latin typeface="Josefin Sans Regular Bold"/>
              </a:rPr>
              <a:t>Cơ sở lý thuyết liên quan đến CVE-2022-0847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82800" y="213403"/>
            <a:ext cx="3131418" cy="1935786"/>
          </a:xfrm>
          <a:custGeom>
            <a:avLst/>
            <a:gdLst/>
            <a:ahLst/>
            <a:cxnLst/>
            <a:rect l="l" t="t" r="r" b="b"/>
            <a:pathLst>
              <a:path w="4597438" h="2842053">
                <a:moveTo>
                  <a:pt x="0" y="0"/>
                </a:moveTo>
                <a:lnTo>
                  <a:pt x="4597438" y="0"/>
                </a:lnTo>
                <a:lnTo>
                  <a:pt x="4597438" y="2842053"/>
                </a:lnTo>
                <a:lnTo>
                  <a:pt x="0" y="284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97593" y="3287761"/>
            <a:ext cx="7821745" cy="5948680"/>
          </a:xfrm>
          <a:prstGeom prst="rect">
            <a:avLst/>
          </a:prstGeom>
        </p:spPr>
        <p:txBody>
          <a:bodyPr lIns="0" tIns="0" rIns="0" bIns="0" rtlCol="0" anchor="t">
            <a:spAutoFit/>
          </a:bodyPr>
          <a:lstStyle/>
          <a:p>
            <a:pPr marL="604519" lvl="1" indent="-302260" algn="just">
              <a:lnSpc>
                <a:spcPts val="3919"/>
              </a:lnSpc>
              <a:buFont typeface="Arial"/>
              <a:buChar char="•"/>
            </a:pPr>
            <a:r>
              <a:rPr lang="en-US" sz="2799">
                <a:latin typeface="Josefin Sans Regular"/>
              </a:rPr>
              <a:t> Khi CPU cần làm việc với một tiến trình, nó sẽ lấy dữ liệu của tiến trình đó từ bộ nhớ phụ (như ổ cứng) vào bộ nhớ chính. Điều này được thực hiện vì RAM (bộ nhớ chính) nhanh hơn nhiều so với bộ nhớ phụ và do đó tốc độ truy cập dữ liệu của RAM có thể theo kịp tốc độ CPU.</a:t>
            </a:r>
          </a:p>
          <a:p>
            <a:pPr marL="604519" lvl="1" indent="-302260" algn="just">
              <a:lnSpc>
                <a:spcPts val="3919"/>
              </a:lnSpc>
              <a:buFont typeface="Arial"/>
              <a:buChar char="•"/>
            </a:pPr>
            <a:r>
              <a:rPr lang="en-US" sz="2799">
                <a:latin typeface="Josefin Sans Regular"/>
              </a:rPr>
              <a:t> Hệ điều hành chịu trách nhiệm quản lý bộ nhớ, nghĩa là phân bổ động và hủy phân bổ các phần bộ nhớ cho các quy trình được yêu cầu một cách hiệu quả để đạt được hiệu suất tốt nhất.</a:t>
            </a:r>
          </a:p>
        </p:txBody>
      </p:sp>
      <p:sp>
        <p:nvSpPr>
          <p:cNvPr id="6" name="TextBox 6"/>
          <p:cNvSpPr txBox="1"/>
          <p:nvPr/>
        </p:nvSpPr>
        <p:spPr>
          <a:xfrm>
            <a:off x="10893831" y="6035440"/>
            <a:ext cx="6023474" cy="424815"/>
          </a:xfrm>
          <a:prstGeom prst="rect">
            <a:avLst/>
          </a:prstGeom>
        </p:spPr>
        <p:txBody>
          <a:bodyPr lIns="0" tIns="0" rIns="0" bIns="0" rtlCol="0" anchor="t">
            <a:spAutoFit/>
          </a:bodyPr>
          <a:lstStyle/>
          <a:p>
            <a:pPr>
              <a:lnSpc>
                <a:spcPts val="3359"/>
              </a:lnSpc>
            </a:pPr>
            <a:endParaRPr/>
          </a:p>
        </p:txBody>
      </p:sp>
      <p:sp>
        <p:nvSpPr>
          <p:cNvPr id="7" name="TextBox 7"/>
          <p:cNvSpPr txBox="1"/>
          <p:nvPr/>
        </p:nvSpPr>
        <p:spPr>
          <a:xfrm>
            <a:off x="197593" y="0"/>
            <a:ext cx="8630106" cy="1193800"/>
          </a:xfrm>
          <a:prstGeom prst="rect">
            <a:avLst/>
          </a:prstGeom>
        </p:spPr>
        <p:txBody>
          <a:bodyPr lIns="0" tIns="0" rIns="0" bIns="0" rtlCol="0" anchor="t">
            <a:spAutoFit/>
          </a:bodyPr>
          <a:lstStyle/>
          <a:p>
            <a:pPr marL="1511299" lvl="1" indent="-755650">
              <a:lnSpc>
                <a:spcPts val="9799"/>
              </a:lnSpc>
              <a:buFont typeface="Arial"/>
              <a:buChar char="•"/>
            </a:pPr>
            <a:r>
              <a:rPr lang="en-US" sz="5400" b="1">
                <a:latin typeface="Josefin Sans Regular Bold"/>
              </a:rPr>
              <a:t>Một số khái niệm</a:t>
            </a:r>
          </a:p>
        </p:txBody>
      </p:sp>
      <p:sp>
        <p:nvSpPr>
          <p:cNvPr id="8" name="TextBox 8"/>
          <p:cNvSpPr txBox="1"/>
          <p:nvPr/>
        </p:nvSpPr>
        <p:spPr>
          <a:xfrm>
            <a:off x="197593" y="2149189"/>
            <a:ext cx="7540869" cy="948337"/>
          </a:xfrm>
          <a:prstGeom prst="rect">
            <a:avLst/>
          </a:prstGeom>
        </p:spPr>
        <p:txBody>
          <a:bodyPr lIns="0" tIns="0" rIns="0" bIns="0" rtlCol="0" anchor="t">
            <a:spAutoFit/>
          </a:bodyPr>
          <a:lstStyle/>
          <a:p>
            <a:pPr algn="ctr">
              <a:lnSpc>
                <a:spcPts val="7699"/>
              </a:lnSpc>
              <a:spcBef>
                <a:spcPct val="0"/>
              </a:spcBef>
            </a:pPr>
            <a:r>
              <a:rPr lang="en-US" sz="4800">
                <a:latin typeface="Josefin Sans Regular Bold"/>
              </a:rPr>
              <a:t>Quản lý bộ nhớ</a:t>
            </a:r>
          </a:p>
        </p:txBody>
      </p:sp>
      <p:sp>
        <p:nvSpPr>
          <p:cNvPr id="9" name="TextBox 9"/>
          <p:cNvSpPr txBox="1"/>
          <p:nvPr/>
        </p:nvSpPr>
        <p:spPr>
          <a:xfrm>
            <a:off x="9338690" y="1401814"/>
            <a:ext cx="6701882" cy="1935786"/>
          </a:xfrm>
          <a:prstGeom prst="rect">
            <a:avLst/>
          </a:prstGeom>
        </p:spPr>
        <p:txBody>
          <a:bodyPr lIns="0" tIns="0" rIns="0" bIns="0" rtlCol="0" anchor="t">
            <a:spAutoFit/>
          </a:bodyPr>
          <a:lstStyle/>
          <a:p>
            <a:pPr algn="ctr">
              <a:lnSpc>
                <a:spcPts val="7699"/>
              </a:lnSpc>
              <a:spcBef>
                <a:spcPct val="0"/>
              </a:spcBef>
            </a:pPr>
            <a:r>
              <a:rPr lang="en-US" sz="4800">
                <a:latin typeface="Josefin Sans Regular Bold"/>
              </a:rPr>
              <a:t>Page Cache trong quản lý bộ nhớ </a:t>
            </a:r>
          </a:p>
        </p:txBody>
      </p:sp>
      <p:sp>
        <p:nvSpPr>
          <p:cNvPr id="10" name="TextBox 10"/>
          <p:cNvSpPr txBox="1"/>
          <p:nvPr/>
        </p:nvSpPr>
        <p:spPr>
          <a:xfrm>
            <a:off x="8951069" y="3287761"/>
            <a:ext cx="7477123" cy="3472180"/>
          </a:xfrm>
          <a:prstGeom prst="rect">
            <a:avLst/>
          </a:prstGeom>
        </p:spPr>
        <p:txBody>
          <a:bodyPr lIns="0" tIns="0" rIns="0" bIns="0" rtlCol="0" anchor="t">
            <a:spAutoFit/>
          </a:bodyPr>
          <a:lstStyle/>
          <a:p>
            <a:pPr marL="604519" lvl="1" indent="-302260" algn="just">
              <a:lnSpc>
                <a:spcPts val="3919"/>
              </a:lnSpc>
              <a:buFont typeface="Arial"/>
              <a:buChar char="•"/>
            </a:pPr>
            <a:r>
              <a:rPr lang="en-US" sz="2799">
                <a:latin typeface="Josefin Sans Regular"/>
              </a:rPr>
              <a:t>Phân trang (paging) là một trong những sơ đồ quản lý bộ nhớ cho phép cấp phát bộ nhớ không liền kề. </a:t>
            </a:r>
          </a:p>
          <a:p>
            <a:pPr marL="604519" lvl="1" indent="-302260" algn="just">
              <a:lnSpc>
                <a:spcPts val="3919"/>
              </a:lnSpc>
              <a:buFont typeface="Arial"/>
              <a:buChar char="•"/>
            </a:pPr>
            <a:r>
              <a:rPr lang="en-US" sz="2799">
                <a:latin typeface="Josefin Sans Regular"/>
              </a:rPr>
              <a:t>Đơn vị bộ nhớ nhỏ nhất do CPU điều khiển được gọi là trang - những trang này thường có kích thước khoảng 4KB trong các hệ thống hiện đại.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556" y="0"/>
            <a:ext cx="6605985" cy="1127232"/>
          </a:xfrm>
          <a:prstGeom prst="rect">
            <a:avLst/>
          </a:prstGeom>
        </p:spPr>
        <p:txBody>
          <a:bodyPr wrap="square" lIns="0" tIns="0" rIns="0" bIns="0" rtlCol="0" anchor="t">
            <a:spAutoFit/>
          </a:bodyPr>
          <a:lstStyle/>
          <a:p>
            <a:pPr marL="1511299" lvl="1" indent="-755650">
              <a:lnSpc>
                <a:spcPts val="9799"/>
              </a:lnSpc>
              <a:buFont typeface="Arial"/>
              <a:buChar char="•"/>
            </a:pPr>
            <a:r>
              <a:rPr lang="en-US" sz="4800">
                <a:latin typeface="Josefin Sans Regular Bold"/>
              </a:rPr>
              <a:t>Một số khái niệm</a:t>
            </a:r>
          </a:p>
        </p:txBody>
      </p:sp>
      <p:sp>
        <p:nvSpPr>
          <p:cNvPr id="4" name="Freeform 4"/>
          <p:cNvSpPr/>
          <p:nvPr/>
        </p:nvSpPr>
        <p:spPr>
          <a:xfrm flipH="1">
            <a:off x="12115800" y="250824"/>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663448" y="127308"/>
            <a:ext cx="3552967" cy="2137252"/>
          </a:xfrm>
          <a:custGeom>
            <a:avLst/>
            <a:gdLst/>
            <a:ahLst/>
            <a:cxnLst/>
            <a:rect l="l" t="t" r="r" b="b"/>
            <a:pathLst>
              <a:path w="4597438" h="2842053">
                <a:moveTo>
                  <a:pt x="0" y="0"/>
                </a:moveTo>
                <a:lnTo>
                  <a:pt x="4597438" y="0"/>
                </a:lnTo>
                <a:lnTo>
                  <a:pt x="4597438" y="2842053"/>
                </a:lnTo>
                <a:lnTo>
                  <a:pt x="0" y="2842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890227" y="2417153"/>
            <a:ext cx="5995492" cy="948337"/>
          </a:xfrm>
          <a:prstGeom prst="rect">
            <a:avLst/>
          </a:prstGeom>
        </p:spPr>
        <p:txBody>
          <a:bodyPr lIns="0" tIns="0" rIns="0" bIns="0" rtlCol="0" anchor="t">
            <a:spAutoFit/>
          </a:bodyPr>
          <a:lstStyle/>
          <a:p>
            <a:pPr algn="ctr">
              <a:lnSpc>
                <a:spcPts val="7699"/>
              </a:lnSpc>
              <a:spcBef>
                <a:spcPct val="0"/>
              </a:spcBef>
            </a:pPr>
            <a:r>
              <a:rPr lang="en-US" sz="4800">
                <a:latin typeface="Josefin Sans Regular Bold"/>
              </a:rPr>
              <a:t>Đường ống (pipe) </a:t>
            </a:r>
          </a:p>
        </p:txBody>
      </p:sp>
      <p:sp>
        <p:nvSpPr>
          <p:cNvPr id="7" name="TextBox 7"/>
          <p:cNvSpPr txBox="1"/>
          <p:nvPr/>
        </p:nvSpPr>
        <p:spPr>
          <a:xfrm>
            <a:off x="42556" y="3698562"/>
            <a:ext cx="7564179" cy="4791075"/>
          </a:xfrm>
          <a:prstGeom prst="rect">
            <a:avLst/>
          </a:prstGeom>
        </p:spPr>
        <p:txBody>
          <a:bodyPr lIns="0" tIns="0" rIns="0" bIns="0" rtlCol="0" anchor="t">
            <a:spAutoFit/>
          </a:bodyPr>
          <a:lstStyle/>
          <a:p>
            <a:pPr marL="647700" lvl="1" indent="-323850" algn="just">
              <a:lnSpc>
                <a:spcPts val="4200"/>
              </a:lnSpc>
              <a:buFont typeface="Arial"/>
              <a:buChar char="•"/>
            </a:pPr>
            <a:r>
              <a:rPr lang="en-US" sz="3000">
                <a:latin typeface="Josefin Sans Regular"/>
              </a:rPr>
              <a:t>Đường ống cung cấp kênh liên lạc giữa các quy trình một chiều. </a:t>
            </a:r>
          </a:p>
          <a:p>
            <a:pPr marL="647700" lvl="1" indent="-323850" algn="just">
              <a:lnSpc>
                <a:spcPts val="4200"/>
              </a:lnSpc>
              <a:buFont typeface="Arial"/>
              <a:buChar char="•"/>
            </a:pPr>
            <a:r>
              <a:rPr lang="en-US" sz="3000">
                <a:latin typeface="Josefin Sans Regular"/>
              </a:rPr>
              <a:t>Một đường ống có một đầu đọc và một đầu ghi. </a:t>
            </a:r>
          </a:p>
          <a:p>
            <a:pPr marL="647700" lvl="1" indent="-323850" algn="just">
              <a:lnSpc>
                <a:spcPts val="4200"/>
              </a:lnSpc>
              <a:buFont typeface="Arial"/>
              <a:buChar char="•"/>
            </a:pPr>
            <a:r>
              <a:rPr lang="en-US" sz="3000">
                <a:latin typeface="Josefin Sans Regular"/>
              </a:rPr>
              <a:t>Đường ống lấy đầu ra của một quy trình và ghi nó vào một đường ống mà từ đó nó có thể được đọc làm đầu vào cho quy trình tiếp theo theo trình tự thời gian.</a:t>
            </a:r>
          </a:p>
        </p:txBody>
      </p:sp>
      <p:sp>
        <p:nvSpPr>
          <p:cNvPr id="8" name="TextBox 8"/>
          <p:cNvSpPr txBox="1"/>
          <p:nvPr/>
        </p:nvSpPr>
        <p:spPr>
          <a:xfrm>
            <a:off x="8923998" y="1966202"/>
            <a:ext cx="6982321" cy="909864"/>
          </a:xfrm>
          <a:prstGeom prst="rect">
            <a:avLst/>
          </a:prstGeom>
        </p:spPr>
        <p:txBody>
          <a:bodyPr lIns="0" tIns="0" rIns="0" bIns="0" rtlCol="0" anchor="t">
            <a:spAutoFit/>
          </a:bodyPr>
          <a:lstStyle/>
          <a:p>
            <a:pPr algn="ctr">
              <a:lnSpc>
                <a:spcPts val="7699"/>
              </a:lnSpc>
              <a:spcBef>
                <a:spcPct val="0"/>
              </a:spcBef>
            </a:pPr>
            <a:r>
              <a:rPr lang="en-US" sz="4400">
                <a:latin typeface="Josefin Sans Regular Bold"/>
              </a:rPr>
              <a:t>Giới thiệu về Splice ()</a:t>
            </a:r>
          </a:p>
        </p:txBody>
      </p:sp>
      <p:sp>
        <p:nvSpPr>
          <p:cNvPr id="9" name="TextBox 9"/>
          <p:cNvSpPr txBox="1"/>
          <p:nvPr/>
        </p:nvSpPr>
        <p:spPr>
          <a:xfrm>
            <a:off x="8660201" y="3252077"/>
            <a:ext cx="8517884" cy="6444072"/>
          </a:xfrm>
          <a:prstGeom prst="rect">
            <a:avLst/>
          </a:prstGeom>
        </p:spPr>
        <p:txBody>
          <a:bodyPr wrap="square" lIns="0" tIns="0" rIns="0" bIns="0" rtlCol="0" anchor="t">
            <a:spAutoFit/>
          </a:bodyPr>
          <a:lstStyle/>
          <a:p>
            <a:pPr marL="647700" lvl="1" indent="-323850" algn="just">
              <a:lnSpc>
                <a:spcPts val="4200"/>
              </a:lnSpc>
              <a:buFont typeface="Arial"/>
              <a:buChar char="•"/>
            </a:pPr>
            <a:r>
              <a:rPr lang="en-US" sz="3000">
                <a:latin typeface="Josefin Sans Regular"/>
              </a:rPr>
              <a:t>Một lời gọi hệ thống (system call) là một cách lập trình thông qua đó một chương trình/quy trình yêu cầu một dịch vụ từ nhân của hệ điều hành. Một lời gọi hệ thống như vậy là Splice ().  </a:t>
            </a:r>
          </a:p>
          <a:p>
            <a:pPr marL="647700" lvl="1" indent="-323850" algn="just">
              <a:lnSpc>
                <a:spcPts val="4200"/>
              </a:lnSpc>
              <a:buFont typeface="Arial"/>
              <a:buChar char="•"/>
            </a:pPr>
            <a:r>
              <a:rPr lang="en-US" sz="3000">
                <a:latin typeface="Josefin Sans Regular"/>
              </a:rPr>
              <a:t>Lời gọi hệ thống này di chuyển dữ liệu giữa một bộ mô tả tệp và một đường ống mà không yêu cầu dữ liệu vượt qua ranh giới không gian địa chỉ chế độ người dùng/chế độ hạt nhân, giúp mang lại hiệu suất tốt hơn.</a:t>
            </a:r>
          </a:p>
          <a:p>
            <a:pPr algn="just">
              <a:lnSpc>
                <a:spcPts val="4200"/>
              </a:lnSpc>
              <a:spcBef>
                <a:spcPct val="0"/>
              </a:spcBef>
            </a:pPr>
            <a:endParaRPr lang="en-US" sz="3000">
              <a:latin typeface="Josefin Sans Regular"/>
            </a:endParaRPr>
          </a:p>
          <a:p>
            <a:pPr algn="just">
              <a:lnSpc>
                <a:spcPts val="4200"/>
              </a:lnSpc>
              <a:spcBef>
                <a:spcPct val="0"/>
              </a:spcBef>
            </a:pPr>
            <a:endParaRPr lang="en-US" sz="3000">
              <a:latin typeface="Josefin Sans Regul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04873" y="3242172"/>
            <a:ext cx="15542114" cy="5589351"/>
          </a:xfrm>
          <a:prstGeom prst="rect">
            <a:avLst/>
          </a:prstGeom>
        </p:spPr>
        <p:txBody>
          <a:bodyPr lIns="0" tIns="0" rIns="0" bIns="0" rtlCol="0" anchor="t">
            <a:spAutoFit/>
          </a:bodyPr>
          <a:lstStyle/>
          <a:p>
            <a:pPr marL="755651" lvl="1" indent="-377825" algn="just">
              <a:lnSpc>
                <a:spcPts val="5460"/>
              </a:lnSpc>
              <a:buFont typeface="Arial"/>
              <a:buChar char="•"/>
            </a:pPr>
            <a:r>
              <a:rPr lang="en-US" sz="3200">
                <a:latin typeface="Josefin Sans Regular"/>
              </a:rPr>
              <a:t>Ra đời vào ngày 11 tháng 3 năm 2016</a:t>
            </a:r>
          </a:p>
          <a:p>
            <a:pPr marL="755651" lvl="1" indent="-377825" algn="just">
              <a:lnSpc>
                <a:spcPts val="5460"/>
              </a:lnSpc>
              <a:buFont typeface="Arial"/>
              <a:buChar char="•"/>
            </a:pPr>
            <a:r>
              <a:rPr lang="en-US" sz="3200">
                <a:latin typeface="Josefin Sans Regular"/>
              </a:rPr>
              <a:t>Là một trang bị lưu trữ đối tượng tương thích với S3, với hiệu suất cao được xây dựng để phục vụ các khối công việc dữ liệu, CSDL và trí tuệ nhân tạo/quy mô lớn.</a:t>
            </a:r>
          </a:p>
          <a:p>
            <a:pPr marL="755651" lvl="1" indent="-377825" algn="just">
              <a:lnSpc>
                <a:spcPts val="5460"/>
              </a:lnSpc>
              <a:buFont typeface="Arial"/>
              <a:buChar char="•"/>
            </a:pPr>
            <a:r>
              <a:rPr lang="en-US" sz="3200">
                <a:latin typeface="Josefin Sans Regular"/>
              </a:rPr>
              <a:t>Hoạt động trên localhost hoặc trên bất kỳ đám mây (công cộng hoặc riêng) và từ trung tâm dữ liệu đến các thiết bị vô tuyến</a:t>
            </a:r>
          </a:p>
          <a:p>
            <a:pPr marL="755651" lvl="1" indent="-377825" algn="just">
              <a:lnSpc>
                <a:spcPts val="5460"/>
              </a:lnSpc>
              <a:buFont typeface="Arial"/>
              <a:buChar char="•"/>
            </a:pPr>
            <a:r>
              <a:rPr lang="en-US" sz="3200">
                <a:latin typeface="Josefin Sans Regular"/>
              </a:rPr>
              <a:t>Nó được định nghĩa bởi phần mềm mã nguồn mở dưới giấy phép GNU AGPL v3</a:t>
            </a:r>
          </a:p>
          <a:p>
            <a:pPr marL="755651" lvl="1" indent="-377825" algn="just">
              <a:lnSpc>
                <a:spcPts val="5460"/>
              </a:lnSpc>
              <a:buFont typeface="Arial"/>
              <a:buChar char="•"/>
            </a:pPr>
            <a:r>
              <a:rPr lang="en-US" sz="3200">
                <a:latin typeface="Josefin Sans Regular"/>
              </a:rPr>
              <a:t>Nó giống như dịch vụ AWS S3, nhưng được host local </a:t>
            </a:r>
          </a:p>
        </p:txBody>
      </p:sp>
      <p:sp>
        <p:nvSpPr>
          <p:cNvPr id="6" name="TextBox 6"/>
          <p:cNvSpPr txBox="1"/>
          <p:nvPr/>
        </p:nvSpPr>
        <p:spPr>
          <a:xfrm>
            <a:off x="404873" y="259848"/>
            <a:ext cx="12947090" cy="879087"/>
          </a:xfrm>
          <a:prstGeom prst="rect">
            <a:avLst/>
          </a:prstGeom>
        </p:spPr>
        <p:txBody>
          <a:bodyPr lIns="0" tIns="0" rIns="0" bIns="0" rtlCol="0" anchor="t">
            <a:spAutoFit/>
          </a:bodyPr>
          <a:lstStyle/>
          <a:p>
            <a:pPr algn="ctr">
              <a:lnSpc>
                <a:spcPts val="7699"/>
              </a:lnSpc>
              <a:spcBef>
                <a:spcPct val="0"/>
              </a:spcBef>
            </a:pPr>
            <a:r>
              <a:rPr lang="en-US" sz="3600" b="1">
                <a:latin typeface="Josefin Sans Regular Bold"/>
              </a:rPr>
              <a:t>CƠ SỞ LÝ THUYẾT LIÊN QUAN ĐẾN CVE- 2023-28432</a:t>
            </a:r>
          </a:p>
        </p:txBody>
      </p:sp>
      <p:sp>
        <p:nvSpPr>
          <p:cNvPr id="7" name="TextBox 7"/>
          <p:cNvSpPr txBox="1"/>
          <p:nvPr/>
        </p:nvSpPr>
        <p:spPr>
          <a:xfrm>
            <a:off x="428757" y="2317248"/>
            <a:ext cx="4684623" cy="804066"/>
          </a:xfrm>
          <a:prstGeom prst="rect">
            <a:avLst/>
          </a:prstGeom>
        </p:spPr>
        <p:txBody>
          <a:bodyPr lIns="0" tIns="0" rIns="0" bIns="0" rtlCol="0" anchor="t">
            <a:spAutoFit/>
          </a:bodyPr>
          <a:lstStyle/>
          <a:p>
            <a:pPr algn="ctr">
              <a:lnSpc>
                <a:spcPts val="6580"/>
              </a:lnSpc>
              <a:spcBef>
                <a:spcPct val="0"/>
              </a:spcBef>
            </a:pPr>
            <a:r>
              <a:rPr lang="en-US" sz="3600">
                <a:latin typeface="Josefin Sans Regular Bold"/>
              </a:rPr>
              <a:t>Giới thiệu MinIO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2457</Words>
  <Application>Microsoft Office PowerPoint</Application>
  <PresentationFormat>Custom</PresentationFormat>
  <Paragraphs>147</Paragraphs>
  <Slides>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Times New Roman Bold</vt:lpstr>
      <vt:lpstr>Arial</vt:lpstr>
      <vt:lpstr>Calibri</vt:lpstr>
      <vt:lpstr>Paytone One</vt:lpstr>
      <vt:lpstr>Josefin Sans Regular Semi-Bold</vt:lpstr>
      <vt:lpstr>Josefin Sans Regular Bold</vt:lpstr>
      <vt:lpstr>Times New Roman</vt:lpstr>
      <vt:lpstr>Josefin Sans Bold Bold</vt:lpstr>
      <vt:lpstr>Times New Roman Bold Italics</vt:lpstr>
      <vt:lpstr>Josefin Sans Regular</vt:lpstr>
      <vt:lpstr>Josefin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Các thành phần Cùng kích thước &amp; Giả lập Công nghệ trong Giáo dục Bản thuyết trình Công nghệ</dc:title>
  <cp:lastModifiedBy>Đinh Hữu Lộc</cp:lastModifiedBy>
  <cp:revision>6</cp:revision>
  <dcterms:created xsi:type="dcterms:W3CDTF">2006-08-16T00:00:00Z</dcterms:created>
  <dcterms:modified xsi:type="dcterms:W3CDTF">2023-06-19T01:57:23Z</dcterms:modified>
  <dc:identifier>DAFiy9Of7mk</dc:identifier>
</cp:coreProperties>
</file>